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74" r:id="rId1"/>
    <p:sldMasterId id="2147483660" r:id="rId2"/>
  </p:sldMasterIdLst>
  <p:notesMasterIdLst>
    <p:notesMasterId r:id="rId20"/>
  </p:notesMasterIdLst>
  <p:sldIdLst>
    <p:sldId id="266" r:id="rId3"/>
    <p:sldId id="256" r:id="rId4"/>
    <p:sldId id="265" r:id="rId5"/>
    <p:sldId id="257" r:id="rId6"/>
    <p:sldId id="261" r:id="rId7"/>
    <p:sldId id="258" r:id="rId8"/>
    <p:sldId id="267" r:id="rId9"/>
    <p:sldId id="262" r:id="rId10"/>
    <p:sldId id="268" r:id="rId11"/>
    <p:sldId id="269" r:id="rId12"/>
    <p:sldId id="263" r:id="rId13"/>
    <p:sldId id="270" r:id="rId14"/>
    <p:sldId id="271" r:id="rId15"/>
    <p:sldId id="272" r:id="rId16"/>
    <p:sldId id="275" r:id="rId17"/>
    <p:sldId id="264" r:id="rId18"/>
    <p:sldId id="276" r:id="rId19"/>
  </p:sldIdLst>
  <p:sldSz cx="14630400" cy="8229600"/>
  <p:notesSz cx="8229600" cy="14630400"/>
  <p:embeddedFontLst>
    <p:embeddedFont>
      <p:font typeface="Arabic Typesetting" panose="03020402040406030203" pitchFamily="66" charset="-78"/>
      <p:regular r:id="rId21"/>
    </p:embeddedFont>
    <p:embeddedFont>
      <p:font typeface="Barlow Bold" panose="020B0604020202020204" charset="0"/>
      <p:bold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68F4"/>
    <a:srgbClr val="EEEFF5"/>
    <a:srgbClr val="4472C4"/>
    <a:srgbClr val="C2D1EB"/>
    <a:srgbClr val="8968BA"/>
    <a:srgbClr val="C1D0EB"/>
    <a:srgbClr val="726E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72" autoAdjust="0"/>
    <p:restoredTop sz="83754" autoAdjust="0"/>
  </p:normalViewPr>
  <p:slideViewPr>
    <p:cSldViewPr snapToGrid="0" snapToObjects="1">
      <p:cViewPr varScale="1">
        <p:scale>
          <a:sx n="45" d="100"/>
          <a:sy n="45" d="100"/>
        </p:scale>
        <p:origin x="1116" y="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font" Target="fonts/font1.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696034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IQ" dirty="0"/>
              <a:t>يقدم هذا   العرض التقديمي تصميم وتنفيذ جهاز مساعدة سمعية منخفض التكلفة، يعتمد على </a:t>
            </a:r>
            <a:r>
              <a:rPr lang="ar-IQ" dirty="0" err="1"/>
              <a:t>أردوينو</a:t>
            </a:r>
            <a:r>
              <a:rPr lang="ar-IQ" dirty="0"/>
              <a:t>. غالبًا ما تكون أجهزة المساعدة السمعية التجارية باهظة الثمن ومعقدة تقنيًا، مما يحد من مكانية الحصول عليها. يقدم هذا البحث بديلاً بسيطًا وفعالًا وبأسعار معقولة لمعالجة هذه المشكلة الصحية العالمية، وخاصةً لكبار السن والفئات ذات الدخل المنخفض.</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IQ" sz="2000" dirty="0">
                <a:latin typeface="Arial" panose="020B0604020202020204" pitchFamily="34" charset="0"/>
                <a:cs typeface="Arial" panose="020B0604020202020204" pitchFamily="34" charset="0"/>
              </a:rPr>
              <a:t>أظهرت مقارنة الإشارة الأصلية مع إشارة الخرج من جهاز السمع على مدى 20 ميلي ثانية أن الجهاز قادر على الحفاظ على البنية العامة للإشارة الصوتية، مما يدل على كفاءة النظام في التقاط الصوت ومعالجته. ورغم وجود انخفاض طفيف في سعة الإشارة، إلا أن ذلك لم يؤثر بشكل ملحوظ على وضوح الكلام، وهو ما يُعد مؤشرًا إيجابيًا على أداء النظام</a:t>
            </a:r>
            <a:endParaRPr lang="en-US" sz="2000" dirty="0">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IQ" sz="2000" dirty="0">
                <a:latin typeface="Arial" panose="020B0604020202020204" pitchFamily="34" charset="0"/>
                <a:cs typeface="Arial" panose="020B0604020202020204" pitchFamily="34" charset="0"/>
              </a:rPr>
              <a:t>بين ٢–٤ ميلي ثانية، تظهر إزاحة بسيطة في الطور وتشوه في القمم، مما يسبب تأخيراً طفيفاً وصوتاً أقل طبيعية، ويكون هذا  في الضوضاء أو الكلام السريع</a:t>
            </a:r>
          </a:p>
          <a:p>
            <a:pPr algn="r"/>
            <a:r>
              <a:rPr lang="ar-IQ" sz="2000" dirty="0">
                <a:latin typeface="Arial" panose="020B0604020202020204" pitchFamily="34" charset="0"/>
                <a:cs typeface="Arial" panose="020B0604020202020204" pitchFamily="34" charset="0"/>
              </a:rPr>
              <a:t>هذه النتيجة توضح أن الجهاز يعمل بشكل جيد بشكل عام، لكن في بعض الحالات (مثل الكلام السريع أو البيئات المزعجة) قد تظهر تأثيرات طفيفة </a:t>
            </a:r>
            <a:r>
              <a:rPr lang="ar-IQ" sz="2000" dirty="0" err="1">
                <a:latin typeface="Arial" panose="020B0604020202020204" pitchFamily="34" charset="0"/>
                <a:cs typeface="Arial" panose="020B0604020202020204" pitchFamily="34" charset="0"/>
              </a:rPr>
              <a:t>مثل:تأخير</a:t>
            </a:r>
            <a:r>
              <a:rPr lang="ar-IQ" sz="2000" dirty="0">
                <a:latin typeface="Arial" panose="020B0604020202020204" pitchFamily="34" charset="0"/>
                <a:cs typeface="Arial" panose="020B0604020202020204" pitchFamily="34" charset="0"/>
              </a:rPr>
              <a:t> بسيط في الصوت وتشوه في القمم وفقدان جزء من الطبيعة الواقعية للصوت</a:t>
            </a:r>
          </a:p>
          <a:p>
            <a:pPr algn="r"/>
            <a:r>
              <a:rPr lang="en-US" sz="2000" dirty="0">
                <a:latin typeface="Arial" panose="020B0604020202020204" pitchFamily="34" charset="0"/>
                <a:cs typeface="Arial" panose="020B0604020202020204" pitchFamily="34" charset="0"/>
              </a:rPr>
              <a:t> </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07300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IQ" sz="2000" dirty="0">
                <a:latin typeface="Arial" panose="020B0604020202020204" pitchFamily="34" charset="0"/>
                <a:cs typeface="Arial" panose="020B0604020202020204" pitchFamily="34" charset="0"/>
              </a:rPr>
              <a:t>تحليل الطيف </a:t>
            </a:r>
            <a:r>
              <a:rPr lang="ar-IQ" sz="2000" dirty="0" err="1">
                <a:latin typeface="Arial" panose="020B0604020202020204" pitchFamily="34" charset="0"/>
                <a:cs typeface="Arial" panose="020B0604020202020204" pitchFamily="34" charset="0"/>
              </a:rPr>
              <a:t>الترددي:أظهر</a:t>
            </a:r>
            <a:r>
              <a:rPr lang="ar-IQ" sz="2000" dirty="0">
                <a:latin typeface="Arial" panose="020B0604020202020204" pitchFamily="34" charset="0"/>
                <a:cs typeface="Arial" panose="020B0604020202020204" pitchFamily="34" charset="0"/>
              </a:rPr>
              <a:t> تحليل الطيف أن جهاز السمع يحافظ على الترددات الأساسية للكلام (500، 1000، 3000 هرتز)، لكن مع انخفاض في السعة فوق 3000 هرتز، مما قد يؤدي إلى فقدان طفيف في وضوح الأصوات ذات الترددات العالية.</a:t>
            </a:r>
          </a:p>
          <a:p>
            <a:pPr algn="r"/>
            <a:r>
              <a:rPr lang="ar-IQ" sz="2000" dirty="0">
                <a:latin typeface="Arial" panose="020B0604020202020204" pitchFamily="34" charset="0"/>
                <a:cs typeface="Arial" panose="020B0604020202020204" pitchFamily="34" charset="0"/>
              </a:rPr>
              <a:t>النتيجة تعني أنه لما نقارن الترددات الصوتية، نلاحظ أن جهاز السمع يقدر يحافظ على الترددات الأساسية المهمة لفهم الكلام، مثل 500 هرتز، 1000 هرتز، و3000 هرتز. </a:t>
            </a:r>
            <a:r>
              <a:rPr lang="ar-IQ" sz="2000" dirty="0" err="1">
                <a:latin typeface="Arial" panose="020B0604020202020204" pitchFamily="34" charset="0"/>
                <a:cs typeface="Arial" panose="020B0604020202020204" pitchFamily="34" charset="0"/>
              </a:rPr>
              <a:t>هاي</a:t>
            </a:r>
            <a:r>
              <a:rPr lang="ar-IQ" sz="2000" dirty="0">
                <a:latin typeface="Arial" panose="020B0604020202020204" pitchFamily="34" charset="0"/>
                <a:cs typeface="Arial" panose="020B0604020202020204" pitchFamily="34" charset="0"/>
              </a:rPr>
              <a:t> الترددات ضرورية لأنها تحمل العناصر الرئيسية لصوت الكلام الواضح، مثل الحروف المتحركة وصوت الكلام بشكل عام.</a:t>
            </a:r>
          </a:p>
          <a:p>
            <a:pPr algn="r"/>
            <a:endParaRPr lang="ar-IQ" sz="2000" dirty="0">
              <a:latin typeface="Arial" panose="020B0604020202020204" pitchFamily="34" charset="0"/>
              <a:cs typeface="Arial" panose="020B0604020202020204" pitchFamily="34" charset="0"/>
            </a:endParaRPr>
          </a:p>
          <a:p>
            <a:pPr algn="r"/>
            <a:r>
              <a:rPr lang="ar-IQ" sz="2000" dirty="0">
                <a:latin typeface="Arial" panose="020B0604020202020204" pitchFamily="34" charset="0"/>
                <a:cs typeface="Arial" panose="020B0604020202020204" pitchFamily="34" charset="0"/>
              </a:rPr>
              <a:t>لكن، بالوقت نفسه، نلاحظ انخفاض بسيط في السعة أو تخفيف للترددات فوق 3000 هرتز، يعني جهاز السمع يفقد جزء من القدرة على نقل الأصوات العالية.</a:t>
            </a:r>
          </a:p>
          <a:p>
            <a:pPr algn="r"/>
            <a:r>
              <a:rPr lang="ar-IQ" sz="2000" dirty="0" err="1">
                <a:latin typeface="Arial" panose="020B0604020202020204" pitchFamily="34" charset="0"/>
                <a:cs typeface="Arial" panose="020B0604020202020204" pitchFamily="34" charset="0"/>
              </a:rPr>
              <a:t>هاي</a:t>
            </a:r>
            <a:r>
              <a:rPr lang="ar-IQ" sz="2000" dirty="0">
                <a:latin typeface="Arial" panose="020B0604020202020204" pitchFamily="34" charset="0"/>
                <a:cs typeface="Arial" panose="020B0604020202020204" pitchFamily="34" charset="0"/>
              </a:rPr>
              <a:t> </a:t>
            </a:r>
            <a:r>
              <a:rPr lang="ar-IQ" sz="2000" dirty="0" err="1">
                <a:latin typeface="Arial" panose="020B0604020202020204" pitchFamily="34" charset="0"/>
                <a:cs typeface="Arial" panose="020B0604020202020204" pitchFamily="34" charset="0"/>
              </a:rPr>
              <a:t>الفقدانات</a:t>
            </a:r>
            <a:r>
              <a:rPr lang="ar-IQ" sz="2000" dirty="0">
                <a:latin typeface="Arial" panose="020B0604020202020204" pitchFamily="34" charset="0"/>
                <a:cs typeface="Arial" panose="020B0604020202020204" pitchFamily="34" charset="0"/>
              </a:rPr>
              <a:t> ممكن تأثر على وضوح الحروف الحادة ( ش </a:t>
            </a:r>
            <a:r>
              <a:rPr lang="ar-IQ" sz="2000" dirty="0" err="1">
                <a:latin typeface="Arial" panose="020B0604020202020204" pitchFamily="34" charset="0"/>
                <a:cs typeface="Arial" panose="020B0604020202020204" pitchFamily="34" charset="0"/>
              </a:rPr>
              <a:t>وت</a:t>
            </a:r>
            <a:r>
              <a:rPr lang="ar-IQ" sz="2000" dirty="0">
                <a:latin typeface="Arial" panose="020B0604020202020204" pitchFamily="34" charset="0"/>
                <a:cs typeface="Arial" panose="020B0604020202020204" pitchFamily="34" charset="0"/>
              </a:rPr>
              <a:t> و س)</a:t>
            </a:r>
            <a:r>
              <a:rPr lang="en-US" sz="2000" dirty="0">
                <a:latin typeface="Arial" panose="020B0604020202020204" pitchFamily="34" charset="0"/>
                <a:cs typeface="Arial" panose="020B0604020202020204" pitchFamily="34" charset="0"/>
              </a:rPr>
              <a:t> </a:t>
            </a:r>
            <a:r>
              <a:rPr lang="ar-IQ" sz="2000" dirty="0">
                <a:latin typeface="Arial" panose="020B0604020202020204" pitchFamily="34" charset="0"/>
                <a:cs typeface="Arial" panose="020B0604020202020204" pitchFamily="34" charset="0"/>
              </a:rPr>
              <a:t>اللي يحتاجون ترددات عالية حتى تكون واضحة.</a:t>
            </a:r>
          </a:p>
          <a:p>
            <a:pPr algn="r"/>
            <a:r>
              <a:rPr lang="ar-IQ" sz="2000" dirty="0">
                <a:latin typeface="Arial" panose="020B0604020202020204" pitchFamily="34" charset="0"/>
                <a:cs typeface="Arial" panose="020B0604020202020204" pitchFamily="34" charset="0"/>
              </a:rPr>
              <a:t> فبالمواقف اللي تتطلب دقة في تمييز </a:t>
            </a:r>
            <a:r>
              <a:rPr lang="ar-IQ" sz="2000" dirty="0" err="1">
                <a:latin typeface="Arial" panose="020B0604020202020204" pitchFamily="34" charset="0"/>
                <a:cs typeface="Arial" panose="020B0604020202020204" pitchFamily="34" charset="0"/>
              </a:rPr>
              <a:t>هاي</a:t>
            </a:r>
            <a:r>
              <a:rPr lang="ar-IQ" sz="2000" dirty="0">
                <a:latin typeface="Arial" panose="020B0604020202020204" pitchFamily="34" charset="0"/>
                <a:cs typeface="Arial" panose="020B0604020202020204" pitchFamily="34" charset="0"/>
              </a:rPr>
              <a:t> الأصوات، مثل الكلام السريع أو الأماكن المزدحمة، المستخدم ممكن يواجه صعوبة في تمييز </a:t>
            </a:r>
            <a:r>
              <a:rPr lang="ar-IQ" sz="2000" dirty="0" err="1">
                <a:latin typeface="Arial" panose="020B0604020202020204" pitchFamily="34" charset="0"/>
                <a:cs typeface="Arial" panose="020B0604020202020204" pitchFamily="34" charset="0"/>
              </a:rPr>
              <a:t>هاي</a:t>
            </a:r>
            <a:r>
              <a:rPr lang="ar-IQ" sz="2000" dirty="0">
                <a:latin typeface="Arial" panose="020B0604020202020204" pitchFamily="34" charset="0"/>
                <a:cs typeface="Arial" panose="020B0604020202020204" pitchFamily="34" charset="0"/>
              </a:rPr>
              <a:t> الأصوات بشكل صحيح.</a:t>
            </a:r>
          </a:p>
          <a:p>
            <a:pPr algn="r"/>
            <a:r>
              <a:rPr lang="ar-IQ" sz="2000" dirty="0">
                <a:latin typeface="Arial" panose="020B0604020202020204" pitchFamily="34" charset="0"/>
                <a:cs typeface="Arial" panose="020B0604020202020204" pitchFamily="34" charset="0"/>
              </a:rPr>
              <a:t>يعني الجهاز يشتغل بشكل زين  بنقل الترددات الأساسية، لكن عنده حدود في نقل الأصوات ذات الترددات العالية.</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3832859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a:r>
              <a:rPr lang="ar-IQ" sz="2000" dirty="0">
                <a:latin typeface="Arial" panose="020B0604020202020204" pitchFamily="34" charset="0"/>
                <a:cs typeface="Arial" panose="020B0604020202020204" pitchFamily="34" charset="0"/>
              </a:rPr>
              <a:t>بعد تحليل ترددات العالية بين 3 الى 8 كيلوهرتز , من نقارن بين </a:t>
            </a:r>
            <a:r>
              <a:rPr lang="ar-IQ" sz="2000" dirty="0" err="1">
                <a:latin typeface="Arial" panose="020B0604020202020204" pitchFamily="34" charset="0"/>
                <a:cs typeface="Arial" panose="020B0604020202020204" pitchFamily="34" charset="0"/>
              </a:rPr>
              <a:t>الاشاره</a:t>
            </a:r>
            <a:r>
              <a:rPr lang="ar-IQ" sz="2000" dirty="0">
                <a:latin typeface="Arial" panose="020B0604020202020204" pitchFamily="34" charset="0"/>
                <a:cs typeface="Arial" panose="020B0604020202020204" pitchFamily="34" charset="0"/>
              </a:rPr>
              <a:t> </a:t>
            </a:r>
            <a:r>
              <a:rPr lang="ar-IQ" sz="2000" dirty="0" err="1">
                <a:latin typeface="Arial" panose="020B0604020202020204" pitchFamily="34" charset="0"/>
                <a:cs typeface="Arial" panose="020B0604020202020204" pitchFamily="34" charset="0"/>
              </a:rPr>
              <a:t>الاصليه</a:t>
            </a:r>
            <a:r>
              <a:rPr lang="ar-IQ" sz="2000" dirty="0">
                <a:latin typeface="Arial" panose="020B0604020202020204" pitchFamily="34" charset="0"/>
                <a:cs typeface="Arial" panose="020B0604020202020204" pitchFamily="34" charset="0"/>
              </a:rPr>
              <a:t> ويا اشاره ناتجه من جهاز سمع نلاحظ انخفاض واضح </a:t>
            </a:r>
            <a:r>
              <a:rPr lang="ar-IQ" sz="2000" dirty="0" err="1">
                <a:latin typeface="Arial" panose="020B0604020202020204" pitchFamily="34" charset="0"/>
                <a:cs typeface="Arial" panose="020B0604020202020204" pitchFamily="34" charset="0"/>
              </a:rPr>
              <a:t>بالاشاره</a:t>
            </a:r>
            <a:r>
              <a:rPr lang="ar-IQ" sz="2000" dirty="0">
                <a:latin typeface="Arial" panose="020B0604020202020204" pitchFamily="34" charset="0"/>
                <a:cs typeface="Arial" panose="020B0604020202020204" pitchFamily="34" charset="0"/>
              </a:rPr>
              <a:t> </a:t>
            </a:r>
            <a:r>
              <a:rPr lang="ar-IQ" sz="2000" dirty="0" err="1">
                <a:latin typeface="Arial" panose="020B0604020202020204" pitchFamily="34" charset="0"/>
                <a:cs typeface="Arial" panose="020B0604020202020204" pitchFamily="34" charset="0"/>
              </a:rPr>
              <a:t>الخارجه</a:t>
            </a:r>
            <a:r>
              <a:rPr lang="ar-IQ" sz="2000" dirty="0">
                <a:latin typeface="Arial" panose="020B0604020202020204" pitchFamily="34" charset="0"/>
                <a:cs typeface="Arial" panose="020B0604020202020204" pitchFamily="34" charset="0"/>
              </a:rPr>
              <a:t> من جهاز و هذا الانخفاض بسبب </a:t>
            </a:r>
            <a:r>
              <a:rPr lang="ar-IQ" sz="2000" dirty="0" err="1">
                <a:latin typeface="Arial" panose="020B0604020202020204" pitchFamily="34" charset="0"/>
                <a:cs typeface="Arial" panose="020B0604020202020204" pitchFamily="34" charset="0"/>
              </a:rPr>
              <a:t>مححدوديه</a:t>
            </a:r>
            <a:r>
              <a:rPr lang="ar-IQ" sz="2000" dirty="0">
                <a:latin typeface="Arial" panose="020B0604020202020204" pitchFamily="34" charset="0"/>
                <a:cs typeface="Arial" panose="020B0604020202020204" pitchFamily="34" charset="0"/>
              </a:rPr>
              <a:t> </a:t>
            </a:r>
            <a:r>
              <a:rPr lang="ar-IQ" sz="2000" dirty="0" err="1">
                <a:latin typeface="Arial" panose="020B0604020202020204" pitchFamily="34" charset="0"/>
                <a:cs typeface="Arial" panose="020B0604020202020204" pitchFamily="34" charset="0"/>
              </a:rPr>
              <a:t>الباندوث</a:t>
            </a:r>
            <a:r>
              <a:rPr lang="ar-IQ" sz="2000" dirty="0">
                <a:latin typeface="Arial" panose="020B0604020202020204" pitchFamily="34" charset="0"/>
                <a:cs typeface="Arial" panose="020B0604020202020204" pitchFamily="34" charset="0"/>
              </a:rPr>
              <a:t> في </a:t>
            </a:r>
            <a:r>
              <a:rPr lang="ar-IQ" sz="2000" dirty="0" err="1">
                <a:latin typeface="Arial" panose="020B0604020202020204" pitchFamily="34" charset="0"/>
                <a:cs typeface="Arial" panose="020B0604020202020204" pitchFamily="34" charset="0"/>
              </a:rPr>
              <a:t>الترانسميتر</a:t>
            </a:r>
            <a:r>
              <a:rPr lang="ar-IQ" sz="2000" dirty="0">
                <a:latin typeface="Arial" panose="020B0604020202020204" pitchFamily="34" charset="0"/>
                <a:cs typeface="Arial" panose="020B0604020202020204" pitchFamily="34" charset="0"/>
              </a:rPr>
              <a:t> يعني </a:t>
            </a:r>
            <a:r>
              <a:rPr lang="ar-IQ" sz="2000" dirty="0" err="1">
                <a:latin typeface="Arial" panose="020B0604020202020204" pitchFamily="34" charset="0"/>
                <a:cs typeface="Arial" panose="020B0604020202020204" pitchFamily="34" charset="0"/>
              </a:rPr>
              <a:t>الوحده</a:t>
            </a:r>
            <a:r>
              <a:rPr lang="ar-IQ" sz="2000" dirty="0">
                <a:latin typeface="Arial" panose="020B0604020202020204" pitchFamily="34" charset="0"/>
                <a:cs typeface="Arial" panose="020B0604020202020204" pitchFamily="34" charset="0"/>
              </a:rPr>
              <a:t> متكدر تنقل ترددات العالية بكفائه.</a:t>
            </a:r>
          </a:p>
          <a:p>
            <a:pPr algn="r"/>
            <a:r>
              <a:rPr lang="ar-IQ" sz="2000" dirty="0">
                <a:latin typeface="Arial" panose="020B0604020202020204" pitchFamily="34" charset="0"/>
                <a:cs typeface="Arial" panose="020B0604020202020204" pitchFamily="34" charset="0"/>
              </a:rPr>
              <a:t>ونقطه هي  تضخيم غير كافي </a:t>
            </a:r>
            <a:r>
              <a:rPr lang="ar-IQ" sz="2000" dirty="0" err="1">
                <a:latin typeface="Arial" panose="020B0604020202020204" pitchFamily="34" charset="0"/>
                <a:cs typeface="Arial" panose="020B0604020202020204" pitchFamily="34" charset="0"/>
              </a:rPr>
              <a:t>لهاي</a:t>
            </a:r>
            <a:r>
              <a:rPr lang="ar-IQ" sz="2000" dirty="0">
                <a:latin typeface="Arial" panose="020B0604020202020204" pitchFamily="34" charset="0"/>
                <a:cs typeface="Arial" panose="020B0604020202020204" pitchFamily="34" charset="0"/>
              </a:rPr>
              <a:t> ترددات ونقطه ثالثه غياب </a:t>
            </a:r>
            <a:r>
              <a:rPr lang="ar-IQ" sz="2000" dirty="0" err="1">
                <a:latin typeface="Arial" panose="020B0604020202020204" pitchFamily="34" charset="0"/>
                <a:cs typeface="Arial" panose="020B0604020202020204" pitchFamily="34" charset="0"/>
              </a:rPr>
              <a:t>دجتل</a:t>
            </a:r>
            <a:r>
              <a:rPr lang="ar-IQ" sz="2000" dirty="0">
                <a:latin typeface="Arial" panose="020B0604020202020204" pitchFamily="34" charset="0"/>
                <a:cs typeface="Arial" panose="020B0604020202020204" pitchFamily="34" charset="0"/>
              </a:rPr>
              <a:t> </a:t>
            </a:r>
            <a:r>
              <a:rPr lang="ar-IQ" sz="2000" dirty="0" err="1">
                <a:latin typeface="Arial" panose="020B0604020202020204" pitchFamily="34" charset="0"/>
                <a:cs typeface="Arial" panose="020B0604020202020204" pitchFamily="34" charset="0"/>
              </a:rPr>
              <a:t>سكنل</a:t>
            </a:r>
            <a:r>
              <a:rPr lang="ar-IQ" sz="2000" dirty="0">
                <a:latin typeface="Arial" panose="020B0604020202020204" pitchFamily="34" charset="0"/>
                <a:cs typeface="Arial" panose="020B0604020202020204" pitchFamily="34" charset="0"/>
              </a:rPr>
              <a:t> </a:t>
            </a:r>
            <a:r>
              <a:rPr lang="ar-IQ" sz="2000" dirty="0" err="1">
                <a:latin typeface="Arial" panose="020B0604020202020204" pitchFamily="34" charset="0"/>
                <a:cs typeface="Arial" panose="020B0604020202020204" pitchFamily="34" charset="0"/>
              </a:rPr>
              <a:t>بروسسنك</a:t>
            </a:r>
            <a:r>
              <a:rPr lang="ar-IQ" sz="2000" dirty="0">
                <a:latin typeface="Arial" panose="020B0604020202020204" pitchFamily="34" charset="0"/>
                <a:cs typeface="Arial" panose="020B0604020202020204" pitchFamily="34" charset="0"/>
              </a:rPr>
              <a:t> </a:t>
            </a:r>
            <a:r>
              <a:rPr lang="ar-IQ" sz="2000" dirty="0" err="1">
                <a:latin typeface="Arial" panose="020B0604020202020204" pitchFamily="34" charset="0"/>
                <a:cs typeface="Arial" panose="020B0604020202020204" pitchFamily="34" charset="0"/>
              </a:rPr>
              <a:t>لهاي</a:t>
            </a:r>
            <a:r>
              <a:rPr lang="ar-IQ" sz="2000" dirty="0">
                <a:latin typeface="Arial" panose="020B0604020202020204" pitchFamily="34" charset="0"/>
                <a:cs typeface="Arial" panose="020B0604020202020204" pitchFamily="34" charset="0"/>
              </a:rPr>
              <a:t> ترددات </a:t>
            </a:r>
            <a:r>
              <a:rPr lang="ar-IQ" sz="2000" dirty="0" err="1">
                <a:latin typeface="Arial" panose="020B0604020202020204" pitchFamily="34" charset="0"/>
                <a:cs typeface="Arial" panose="020B0604020202020204" pitchFamily="34" charset="0"/>
              </a:rPr>
              <a:t>العاليه</a:t>
            </a:r>
            <a:r>
              <a:rPr lang="ar-IQ" sz="2000" dirty="0">
                <a:latin typeface="Arial" panose="020B0604020202020204" pitchFamily="34" charset="0"/>
                <a:cs typeface="Arial" panose="020B0604020202020204" pitchFamily="34" charset="0"/>
              </a:rPr>
              <a:t> </a:t>
            </a:r>
          </a:p>
          <a:p>
            <a:pPr algn="r"/>
            <a:r>
              <a:rPr lang="ar-IQ" sz="2000" dirty="0" err="1">
                <a:latin typeface="Arial" panose="020B0604020202020204" pitchFamily="34" charset="0"/>
                <a:cs typeface="Arial" panose="020B0604020202020204" pitchFamily="34" charset="0"/>
              </a:rPr>
              <a:t>ونتيجه</a:t>
            </a:r>
            <a:r>
              <a:rPr lang="ar-IQ" sz="2000" dirty="0">
                <a:latin typeface="Arial" panose="020B0604020202020204" pitchFamily="34" charset="0"/>
                <a:cs typeface="Arial" panose="020B0604020202020204" pitchFamily="34" charset="0"/>
              </a:rPr>
              <a:t> لهذا شي  المستخدم يواجه </a:t>
            </a:r>
            <a:r>
              <a:rPr lang="ar-IQ" sz="2000" dirty="0" err="1">
                <a:latin typeface="Arial" panose="020B0604020202020204" pitchFamily="34" charset="0"/>
                <a:cs typeface="Arial" panose="020B0604020202020204" pitchFamily="34" charset="0"/>
              </a:rPr>
              <a:t>صعوبه</a:t>
            </a:r>
            <a:r>
              <a:rPr lang="ar-IQ" sz="2000" dirty="0">
                <a:latin typeface="Arial" panose="020B0604020202020204" pitchFamily="34" charset="0"/>
                <a:cs typeface="Arial" panose="020B0604020202020204" pitchFamily="34" charset="0"/>
              </a:rPr>
              <a:t> في فهم الحروف </a:t>
            </a:r>
            <a:r>
              <a:rPr lang="ar-IQ" sz="2000" dirty="0" err="1">
                <a:latin typeface="Arial" panose="020B0604020202020204" pitchFamily="34" charset="0"/>
                <a:cs typeface="Arial" panose="020B0604020202020204" pitchFamily="34" charset="0"/>
              </a:rPr>
              <a:t>المتشابهه</a:t>
            </a:r>
            <a:r>
              <a:rPr lang="ar-IQ" sz="2000" dirty="0">
                <a:latin typeface="Arial" panose="020B0604020202020204" pitchFamily="34" charset="0"/>
                <a:cs typeface="Arial" panose="020B0604020202020204" pitchFamily="34" charset="0"/>
              </a:rPr>
              <a:t> في </a:t>
            </a:r>
            <a:r>
              <a:rPr lang="ar-IQ" sz="2000" dirty="0" err="1">
                <a:latin typeface="Arial" panose="020B0604020202020204" pitchFamily="34" charset="0"/>
                <a:cs typeface="Arial" panose="020B0604020202020204" pitchFamily="34" charset="0"/>
              </a:rPr>
              <a:t>بيىه</a:t>
            </a:r>
            <a:r>
              <a:rPr lang="ar-IQ" sz="2000" dirty="0">
                <a:latin typeface="Arial" panose="020B0604020202020204" pitchFamily="34" charset="0"/>
                <a:cs typeface="Arial" panose="020B0604020202020204" pitchFamily="34" charset="0"/>
              </a:rPr>
              <a:t> </a:t>
            </a:r>
            <a:r>
              <a:rPr lang="ar-IQ" sz="2000" dirty="0" err="1">
                <a:latin typeface="Arial" panose="020B0604020202020204" pitchFamily="34" charset="0"/>
                <a:cs typeface="Arial" panose="020B0604020202020204" pitchFamily="34" charset="0"/>
              </a:rPr>
              <a:t>مزدحمه</a:t>
            </a:r>
            <a:r>
              <a:rPr lang="ar-IQ" sz="2000" dirty="0">
                <a:latin typeface="Arial" panose="020B0604020202020204" pitchFamily="34" charset="0"/>
                <a:cs typeface="Arial" panose="020B0604020202020204" pitchFamily="34" charset="0"/>
              </a:rPr>
              <a:t> او محادثات جماعيه لان الأصوات تفقد دقتها وتندمج </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34752643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73050" y="1828800"/>
            <a:ext cx="8775700" cy="4937125"/>
          </a:xfrm>
          <a:prstGeom prst="rect">
            <a:avLst/>
          </a:prstGeom>
          <a:noFill/>
          <a:ln w="12700">
            <a:solidFill>
              <a:prstClr val="black"/>
            </a:solidFill>
          </a:ln>
        </p:spPr>
      </p:sp>
      <p:sp>
        <p:nvSpPr>
          <p:cNvPr id="3" name="Notes Placeholder 2"/>
          <p:cNvSpPr>
            <a:spLocks noGrp="1"/>
          </p:cNvSpPr>
          <p:nvPr>
            <p:ph type="body" idx="1"/>
          </p:nvPr>
        </p:nvSpPr>
        <p:spPr>
          <a:xfrm>
            <a:off x="822325" y="7040563"/>
            <a:ext cx="6584950" cy="5761037"/>
          </a:xfrm>
          <a:prstGeom prst="rect">
            <a:avLst/>
          </a:prstGeom>
        </p:spPr>
        <p:txBody>
          <a:bodyPr/>
          <a:lstStyle/>
          <a:p>
            <a:r>
              <a:rPr lang="ar-IQ" dirty="0"/>
              <a:t>1- عمر بطارية قصير </a:t>
            </a:r>
          </a:p>
          <a:p>
            <a:r>
              <a:rPr lang="ar-IQ" dirty="0"/>
              <a:t>2- عمر تردد قصير </a:t>
            </a:r>
          </a:p>
          <a:p>
            <a:r>
              <a:rPr lang="ar-IQ" dirty="0"/>
              <a:t>3- ضعف </a:t>
            </a:r>
            <a:r>
              <a:rPr lang="ar-IQ" dirty="0" err="1"/>
              <a:t>استجابه</a:t>
            </a:r>
            <a:r>
              <a:rPr lang="ar-IQ" dirty="0"/>
              <a:t> في ترددات العالية</a:t>
            </a:r>
          </a:p>
          <a:p>
            <a:r>
              <a:rPr lang="ar-IQ" dirty="0"/>
              <a:t>4- لا يوجد تحكم بزياده الصوت او نقصانه </a:t>
            </a:r>
          </a:p>
          <a:p>
            <a:r>
              <a:rPr lang="ar-IQ" dirty="0"/>
              <a:t> 5- تداخل مع اجهزه أخرى بنفس تردد الارسال </a:t>
            </a:r>
          </a:p>
          <a:p>
            <a:r>
              <a:rPr lang="ar-IQ" dirty="0"/>
              <a:t>6- غياب </a:t>
            </a:r>
            <a:r>
              <a:rPr lang="ar-IQ" dirty="0" err="1"/>
              <a:t>المعالجه</a:t>
            </a:r>
            <a:r>
              <a:rPr lang="ar-IQ" dirty="0"/>
              <a:t> الرقمية </a:t>
            </a:r>
          </a:p>
          <a:p>
            <a:r>
              <a:rPr lang="ar-IQ" dirty="0"/>
              <a:t>7- لا يوجد واجهه برمجيه وضبط </a:t>
            </a:r>
            <a:r>
              <a:rPr lang="ar-IQ" dirty="0" err="1"/>
              <a:t>لاعدادات</a:t>
            </a:r>
            <a:r>
              <a:rPr lang="ar-IQ" dirty="0"/>
              <a:t> الكود في تطبيق</a:t>
            </a:r>
          </a:p>
          <a:p>
            <a:r>
              <a:rPr lang="ar-IQ" dirty="0"/>
              <a:t>8- عامل الشكل والجمالية(جهاز كبير نسبيا)</a:t>
            </a:r>
          </a:p>
          <a:p>
            <a:r>
              <a:rPr lang="ar-IQ" dirty="0"/>
              <a:t>9- لا يوجد فحص سريري </a:t>
            </a:r>
          </a:p>
        </p:txBody>
      </p:sp>
    </p:spTree>
    <p:extLst>
      <p:ext uri="{BB962C8B-B14F-4D97-AF65-F5344CB8AC3E}">
        <p14:creationId xmlns:p14="http://schemas.microsoft.com/office/powerpoint/2010/main" val="441310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IQ" dirty="0"/>
              <a:t>بالختام يثبت المشروع ان من الممكن تصميم جهاز سمعي منخفض </a:t>
            </a:r>
            <a:r>
              <a:rPr lang="ar-IQ" dirty="0" err="1"/>
              <a:t>التكلفه</a:t>
            </a:r>
            <a:r>
              <a:rPr lang="ar-IQ" dirty="0"/>
              <a:t> بواسطه </a:t>
            </a:r>
            <a:r>
              <a:rPr lang="ar-IQ" dirty="0" err="1"/>
              <a:t>الاردوينو</a:t>
            </a:r>
            <a:r>
              <a:rPr lang="ar-IQ" dirty="0"/>
              <a:t> </a:t>
            </a:r>
          </a:p>
          <a:p>
            <a:r>
              <a:rPr lang="ar-IQ" dirty="0"/>
              <a:t>ويمكن تخصيصه حسب الحاجه مما يجعله مناسب </a:t>
            </a:r>
            <a:r>
              <a:rPr lang="ar-IQ" dirty="0" err="1"/>
              <a:t>لفىات</a:t>
            </a:r>
            <a:r>
              <a:rPr lang="ar-IQ" dirty="0"/>
              <a:t> </a:t>
            </a:r>
            <a:r>
              <a:rPr lang="ar-IQ" dirty="0" err="1"/>
              <a:t>مختلفه</a:t>
            </a:r>
            <a:r>
              <a:rPr lang="ar-IQ" dirty="0"/>
              <a:t> من المستخدمين </a:t>
            </a:r>
          </a:p>
          <a:p>
            <a:r>
              <a:rPr lang="ar-IQ" dirty="0"/>
              <a:t>وممكن تطوير مستقبلي عن طريق دمج تقنيات ذكاء اصطناعي لتميز بين الكلام والضوضاء </a:t>
            </a:r>
          </a:p>
          <a:p>
            <a:r>
              <a:rPr lang="ar-IQ" dirty="0"/>
              <a:t>واضافه معالجه اشاره رقميه لتحسين جوده صوت </a:t>
            </a:r>
            <a:r>
              <a:rPr lang="ar-IQ" dirty="0" err="1"/>
              <a:t>بازاله</a:t>
            </a:r>
            <a:r>
              <a:rPr lang="ar-IQ" dirty="0"/>
              <a:t> ضوضاء وتشويش وتركيز على ترددات الكلام </a:t>
            </a:r>
            <a:r>
              <a:rPr lang="ar-IQ" dirty="0" err="1"/>
              <a:t>المهمه</a:t>
            </a:r>
            <a:r>
              <a:rPr lang="ar-IQ" dirty="0"/>
              <a:t> </a:t>
            </a:r>
          </a:p>
          <a:p>
            <a:r>
              <a:rPr lang="ar-IQ" dirty="0"/>
              <a:t>ودمج الواقع الافتراضي ممكن مستقبلا ربط جهاز مع نظارات او شاشه لعرض ترجمات فوريه او تعليمات </a:t>
            </a:r>
            <a:r>
              <a:rPr lang="ar-IQ" dirty="0" err="1"/>
              <a:t>مرىيه</a:t>
            </a:r>
            <a:r>
              <a:rPr lang="ar-IQ" dirty="0"/>
              <a:t>  للمستخدم </a:t>
            </a:r>
          </a:p>
          <a:p>
            <a:r>
              <a:rPr lang="ar-IQ" dirty="0" err="1"/>
              <a:t>وبالاخير</a:t>
            </a:r>
            <a:r>
              <a:rPr lang="ar-IQ" dirty="0"/>
              <a:t> ممكن استخدام مستشعرات </a:t>
            </a:r>
            <a:r>
              <a:rPr lang="ar-IQ" dirty="0" err="1"/>
              <a:t>حيويه</a:t>
            </a:r>
            <a:r>
              <a:rPr lang="ar-IQ" dirty="0"/>
              <a:t> لضبط اعدادات صوت حسب حالته </a:t>
            </a:r>
            <a:r>
              <a:rPr lang="ar-IQ" dirty="0" err="1"/>
              <a:t>الجسديه</a:t>
            </a:r>
            <a:r>
              <a:rPr lang="ar-IQ" dirty="0"/>
              <a:t> او نفسيه.</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ar-IQ" dirty="0"/>
              <a:t>وفقًا لمنظمة الصحة العالمية، يُشكل ضعاف السمع أكثر من 5% من سكان العالم، أي ما يعادل 430 مليون </a:t>
            </a:r>
            <a:r>
              <a:rPr lang="ar-IQ" dirty="0" err="1"/>
              <a:t>شخص.وتشير</a:t>
            </a:r>
            <a:r>
              <a:rPr lang="ar-IQ" dirty="0"/>
              <a:t> التقديرات إلى أنه بحلول عام 2050، سيعاني أكثر من 700 مليون شخص، أي ما يعادل واحدًا من كل عشرة أشخاص، من فقدان سمع مُعيق.</a:t>
            </a:r>
          </a:p>
          <a:p>
            <a:r>
              <a:rPr lang="ar-IQ" dirty="0"/>
              <a:t>يُعرَّف فقدان السمع بأنه فقدان سمع يزيد عن 30 ديسيبل (ديسيبل) في الأذن ذات السمع الأفضل. يعاني حوالي 30% من الرجال و20% من النساء في سن السبعين من فقدان سمع يبلغ 30 ديسيبل أو أكثر في الأذن ذات السمع الأفضل، وتزداد هذه النسبة إلى 55% و45% على التوالي في سن الثمانين.</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3900014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IQ" dirty="0"/>
              <a:t>1- تكاليف المعينات </a:t>
            </a:r>
            <a:r>
              <a:rPr lang="ar-IQ" dirty="0" err="1"/>
              <a:t>السمعيه</a:t>
            </a:r>
            <a:r>
              <a:rPr lang="ar-IQ" dirty="0"/>
              <a:t> :وفقًا لتقرير المعاهد الوطنية للصحة (</a:t>
            </a:r>
            <a:r>
              <a:rPr lang="en-US" dirty="0"/>
              <a:t>NIH، 2010)، </a:t>
            </a:r>
            <a:r>
              <a:rPr lang="ar-IQ" dirty="0"/>
              <a:t>يبلغ متوسط ​​سعر المعينات السمعية الرقمية حوالي 1500 دولار أمريكي، ويصل إلى 3000-5000 دولار أمريكي في الولايات المتحدة الأمريكية.</a:t>
            </a:r>
          </a:p>
          <a:p>
            <a:pPr algn="r" rtl="1"/>
            <a:r>
              <a:rPr lang="ar-IQ" dirty="0"/>
              <a:t>2- صعوبة استخدام المعينات السمعية لكبار </a:t>
            </a:r>
            <a:r>
              <a:rPr lang="ar-IQ" dirty="0" err="1"/>
              <a:t>السن:يعاني</a:t>
            </a:r>
            <a:r>
              <a:rPr lang="ar-IQ" dirty="0"/>
              <a:t> 60% من كبار السن من صعوبة في استخدام المعينات السمعية بسبب تعقيدها وصغر حجم واجهات اللمس، بالإضافة إلى التعقيد التكنولوجي.</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0"/>
            <a:r>
              <a:rPr lang="ar-IQ" dirty="0"/>
              <a:t>منخفض التكلفة لأن أدوات </a:t>
            </a:r>
            <a:r>
              <a:rPr lang="ar-IQ" dirty="0" err="1"/>
              <a:t>أردوينو</a:t>
            </a:r>
            <a:r>
              <a:rPr lang="ar-IQ" dirty="0"/>
              <a:t> رخيصة ومتوفرة.</a:t>
            </a:r>
          </a:p>
          <a:p>
            <a:pPr algn="r" rtl="0"/>
            <a:r>
              <a:rPr lang="ar-IQ" dirty="0"/>
              <a:t>سهل الاستخدام بعيدًا عن تعقيدات التكنولوجيا، مما يُتيح لكبار السن استخدامه.</a:t>
            </a:r>
          </a:p>
          <a:p>
            <a:pPr algn="r" rtl="0"/>
            <a:r>
              <a:rPr lang="ar-IQ" dirty="0"/>
              <a:t>نقل الصوت مباشرةً دون تأخير</a:t>
            </a:r>
            <a:r>
              <a:rPr lang="en-US" dirty="0"/>
              <a:t> </a:t>
            </a:r>
            <a:r>
              <a:rPr lang="ar-IQ" dirty="0"/>
              <a:t> </a:t>
            </a:r>
            <a:endParaRPr lang="en-US" dirty="0"/>
          </a:p>
          <a:p>
            <a:pPr algn="r" rtl="0"/>
            <a:r>
              <a:rPr lang="ar-IQ" dirty="0"/>
              <a:t>دعم الابتكار في مجال الأجهزة الطبية.</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IQ" dirty="0"/>
              <a:t>يمكن تقسيم تطور أجهزة السمع إلى سبع مراحل: جمع النخيل، والكربون، والصمام المفرغ، والترانزستور، والدائرة المتكاملة، والمعالج الدقيق، وجهاز السمع </a:t>
            </a:r>
            <a:r>
              <a:rPr lang="ar-IQ" dirty="0" err="1"/>
              <a:t>الرقمي.في</a:t>
            </a:r>
            <a:r>
              <a:rPr lang="ar-IQ" dirty="0"/>
              <a:t> السنوات الأخيرة، ظهرت أجهزة سمع </a:t>
            </a:r>
            <a:r>
              <a:rPr lang="ar-IQ" dirty="0" err="1"/>
              <a:t>دجتل</a:t>
            </a:r>
            <a:r>
              <a:rPr lang="ar-IQ" dirty="0"/>
              <a:t> ، إلا أن تكلفتها وتعقيدها لا يزالان مرتفعين.</a:t>
            </a:r>
          </a:p>
          <a:p>
            <a:pPr algn="r" rtl="1"/>
            <a:r>
              <a:rPr lang="ar-IQ" dirty="0"/>
              <a:t>توجد مشاريع تستخدم </a:t>
            </a:r>
            <a:r>
              <a:rPr lang="ar-IQ" dirty="0" err="1"/>
              <a:t>أردوينو</a:t>
            </a:r>
            <a:r>
              <a:rPr lang="ar-IQ" dirty="0"/>
              <a:t> (</a:t>
            </a:r>
            <a:r>
              <a:rPr lang="en-US" dirty="0"/>
              <a:t>RESAAW، </a:t>
            </a:r>
            <a:r>
              <a:rPr lang="ar-IQ" dirty="0"/>
              <a:t>جهاز إنذار للصم، مقياس السمع)، ولكن لم يتم تطوير أجهزة سمع منخفضة التكلفة باستخدام </a:t>
            </a:r>
            <a:r>
              <a:rPr lang="ar-IQ" dirty="0" err="1"/>
              <a:t>أردوينو</a:t>
            </a:r>
            <a:r>
              <a:rPr lang="ar-IQ" dirty="0"/>
              <a:t>.</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6784644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IQ" sz="1600" dirty="0"/>
              <a:t>جهاز مكون من وحدتين وحده ارسال ووحده استقبال </a:t>
            </a:r>
            <a:r>
              <a:rPr lang="ar-IQ" sz="1600" dirty="0" err="1"/>
              <a:t>الاسال</a:t>
            </a:r>
            <a:r>
              <a:rPr lang="ar-IQ" sz="1600" dirty="0"/>
              <a:t> تضع حول رقبه تحتوي على مايك (وتني 85) والمرسل </a:t>
            </a:r>
            <a:r>
              <a:rPr lang="en-US" sz="1600" dirty="0"/>
              <a:t>.</a:t>
            </a:r>
            <a:endParaRPr lang="ar-IQ" sz="1600" dirty="0"/>
          </a:p>
          <a:p>
            <a:pPr algn="r" rtl="1"/>
            <a:r>
              <a:rPr lang="ar-IQ" sz="1600" dirty="0"/>
              <a:t>بينما لوحه الاستقبال في الاذن  تحتوي على المستقبل </a:t>
            </a:r>
            <a:r>
              <a:rPr lang="ar-IQ" sz="1600" dirty="0" err="1"/>
              <a:t>والترانسستور</a:t>
            </a:r>
            <a:r>
              <a:rPr lang="ar-IQ" sz="1600" dirty="0"/>
              <a:t> والسماعة </a:t>
            </a:r>
            <a:r>
              <a:rPr lang="en-US" sz="1600" dirty="0"/>
              <a:t>.</a:t>
            </a:r>
            <a:endParaRPr lang="ar-IQ" sz="1600" dirty="0"/>
          </a:p>
          <a:p>
            <a:pPr algn="r" rtl="1"/>
            <a:r>
              <a:rPr lang="ar-IQ" sz="1600" dirty="0"/>
              <a:t>كلا الوحدتين متصل بهما بطاريه </a:t>
            </a:r>
            <a:r>
              <a:rPr lang="ar-IQ" sz="1600" dirty="0" err="1"/>
              <a:t>لايبو</a:t>
            </a:r>
            <a:r>
              <a:rPr lang="ar-IQ" sz="1600" dirty="0"/>
              <a:t> </a:t>
            </a:r>
            <a:r>
              <a:rPr lang="en-US" sz="1600" dirty="0"/>
              <a:t>3.7</a:t>
            </a:r>
            <a:r>
              <a:rPr lang="ar-IQ" sz="1600" dirty="0"/>
              <a:t> </a:t>
            </a:r>
            <a:r>
              <a:rPr lang="ar-IQ" sz="1600" dirty="0" err="1"/>
              <a:t>للتغذيه</a:t>
            </a:r>
            <a:r>
              <a:rPr lang="ar-IQ" sz="1600" dirty="0"/>
              <a:t> </a:t>
            </a:r>
            <a:endParaRPr lang="en-US" sz="1600"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27131222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ar-IQ" dirty="0"/>
              <a:t>تحسين التصميم في </a:t>
            </a:r>
            <a:r>
              <a:rPr lang="en-US" dirty="0"/>
              <a:t>SolidWorks</a:t>
            </a:r>
            <a:r>
              <a:rPr lang="ar-IQ" dirty="0"/>
              <a:t> : تم تصميم غلاف وحدة الإرسال بانحناء مريح ليناسب الرقبة، بينما تم تصميم وحدة الاستقبال لتكون صغيرة وخفيفة الوزن لتناسب الأذن. يتضمن كل تصميم مساحات تثبيت للمكونات الداخلية مثل الميكروفون ووحدات </a:t>
            </a:r>
            <a:r>
              <a:rPr lang="en-US" dirty="0"/>
              <a:t>RF </a:t>
            </a:r>
            <a:r>
              <a:rPr lang="ar-IQ" dirty="0"/>
              <a:t>ومصادر الطاقة.</a:t>
            </a:r>
          </a:p>
          <a:p>
            <a:pPr algn="r" rtl="1"/>
            <a:endParaRPr lang="ar-IQ" dirty="0"/>
          </a:p>
          <a:p>
            <a:pPr algn="r" rtl="1"/>
            <a:r>
              <a:rPr lang="ar-IQ" dirty="0"/>
              <a:t>إعداد نماذج الطباعة :تم تصدير نماذج </a:t>
            </a:r>
            <a:r>
              <a:rPr lang="en-US" dirty="0"/>
              <a:t>SolidWorks </a:t>
            </a:r>
            <a:r>
              <a:rPr lang="ar-IQ" dirty="0"/>
              <a:t>كملفات </a:t>
            </a:r>
            <a:r>
              <a:rPr lang="en-US" dirty="0"/>
              <a:t>STL </a:t>
            </a:r>
            <a:r>
              <a:rPr lang="ar-IQ" dirty="0"/>
              <a:t>ومعالجتها في برنامج التقطيع. تم ضبط إعدادات الطباعة مثل درجة الحرارة والسرعة والحشو لتحقيق أقصى قدر من جودة الطباعة. تم إنشاء هياكل دعم حيثما كان ذلك ضرورياً لمنع التشوه والحفاظ على استقرار الأجزاء البارزة. </a:t>
            </a:r>
          </a:p>
          <a:p>
            <a:pPr algn="r" rtl="1"/>
            <a:endParaRPr lang="ar-IQ" dirty="0"/>
          </a:p>
          <a:p>
            <a:pPr algn="r" rtl="1"/>
            <a:r>
              <a:rPr lang="ar-IQ" dirty="0"/>
              <a:t>الطباعة ثلاثية الأبعاد :تم استخدام طابعة </a:t>
            </a:r>
            <a:r>
              <a:rPr lang="en-US" dirty="0" err="1"/>
              <a:t>Anycubic</a:t>
            </a:r>
            <a:r>
              <a:rPr lang="en-US" dirty="0"/>
              <a:t> </a:t>
            </a:r>
            <a:r>
              <a:rPr lang="en-US" dirty="0" err="1"/>
              <a:t>Kobra</a:t>
            </a:r>
            <a:r>
              <a:rPr lang="en-US" dirty="0"/>
              <a:t> 2 Max </a:t>
            </a:r>
            <a:r>
              <a:rPr lang="ar-IQ" dirty="0"/>
              <a:t>مع مادة </a:t>
            </a:r>
            <a:r>
              <a:rPr lang="en-US" dirty="0"/>
              <a:t>PLA (</a:t>
            </a:r>
            <a:r>
              <a:rPr lang="ar-IQ" dirty="0"/>
              <a:t>حمض اللاكتيك) </a:t>
            </a:r>
            <a:r>
              <a:rPr lang="ar-IQ" dirty="0" err="1"/>
              <a:t>لانها</a:t>
            </a:r>
            <a:r>
              <a:rPr lang="ar-IQ" dirty="0"/>
              <a:t> ماده طبيه وخفة وزنها وسهولة طباعتها. تم ضبط درجة حرارة الفوهة على 210 درجة مئوية ودرجة حرارة السرير على 60 درجة مئوية، مع سرعة طباعة 80 مم/ث وارتفاع طبقة 0.2 مم.</a:t>
            </a:r>
          </a:p>
          <a:p>
            <a:pPr algn="r" rtl="1"/>
            <a:endParaRPr lang="ar-IQ" dirty="0"/>
          </a:p>
          <a:p>
            <a:pPr algn="r" rtl="1"/>
            <a:r>
              <a:rPr lang="ar-IQ" dirty="0"/>
              <a:t>النتيجة : جهاز صغير الحجم ويتناسب مع </a:t>
            </a:r>
            <a:r>
              <a:rPr lang="ar-IQ" dirty="0" err="1"/>
              <a:t>الاجهزه</a:t>
            </a:r>
            <a:r>
              <a:rPr lang="ar-IQ" dirty="0"/>
              <a:t> </a:t>
            </a:r>
            <a:r>
              <a:rPr lang="ar-IQ" dirty="0" err="1"/>
              <a:t>الالكترونيه</a:t>
            </a:r>
            <a:r>
              <a:rPr lang="ar-IQ" dirty="0"/>
              <a:t> الداخلية </a:t>
            </a:r>
          </a:p>
          <a:p>
            <a:pPr algn="r" rtl="1"/>
            <a:endParaRPr lang="ar-IQ"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B5A5F-834D-100D-ED9E-20CDB557D5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0016277-896C-EE3D-B47B-F3E3A9E8D47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B6CEDC-3DDB-53A0-1711-A9217646AF19}"/>
              </a:ext>
            </a:extLst>
          </p:cNvPr>
          <p:cNvSpPr>
            <a:spLocks noGrp="1"/>
          </p:cNvSpPr>
          <p:nvPr>
            <p:ph type="dt" sz="half" idx="10"/>
          </p:nvPr>
        </p:nvSpPr>
        <p:spPr/>
        <p:txBody>
          <a:bodyPr/>
          <a:lstStyle/>
          <a:p>
            <a:fld id="{B847ACAE-C1CB-4608-B7B4-B32CCD9CFC1C}" type="datetimeFigureOut">
              <a:rPr lang="en-US" smtClean="0"/>
              <a:t>5/25/2025</a:t>
            </a:fld>
            <a:endParaRPr lang="en-US"/>
          </a:p>
        </p:txBody>
      </p:sp>
      <p:sp>
        <p:nvSpPr>
          <p:cNvPr id="5" name="Footer Placeholder 4">
            <a:extLst>
              <a:ext uri="{FF2B5EF4-FFF2-40B4-BE49-F238E27FC236}">
                <a16:creationId xmlns:a16="http://schemas.microsoft.com/office/drawing/2014/main" id="{B75983B5-75EA-D181-8831-B7767BCDB0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F676973-DF05-DE5B-A641-3899AC3CB79E}"/>
              </a:ext>
            </a:extLst>
          </p:cNvPr>
          <p:cNvSpPr>
            <a:spLocks noGrp="1"/>
          </p:cNvSpPr>
          <p:nvPr>
            <p:ph type="sldNum" sz="quarter" idx="12"/>
          </p:nvPr>
        </p:nvSpPr>
        <p:spPr/>
        <p:txBody>
          <a:bodyPr/>
          <a:lstStyle/>
          <a:p>
            <a:fld id="{C355904C-AD3F-40E1-9FB1-2C62497D8C3B}" type="slidenum">
              <a:rPr lang="en-US" smtClean="0"/>
              <a:t>‹#›</a:t>
            </a:fld>
            <a:endParaRPr lang="en-US"/>
          </a:p>
        </p:txBody>
      </p:sp>
    </p:spTree>
    <p:extLst>
      <p:ext uri="{BB962C8B-B14F-4D97-AF65-F5344CB8AC3E}">
        <p14:creationId xmlns:p14="http://schemas.microsoft.com/office/powerpoint/2010/main" val="25102541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Slide 1 master">
    <p:spTree>
      <p:nvGrpSpPr>
        <p:cNvPr id="1" name=""/>
        <p:cNvGrpSpPr/>
        <p:nvPr/>
      </p:nvGrpSpPr>
      <p:grpSpPr>
        <a:xfrm>
          <a:off x="0" y="0"/>
          <a:ext cx="0" cy="0"/>
          <a:chOff x="0" y="0"/>
          <a:chExt cx="0" cy="0"/>
        </a:xfrm>
      </p:grpSpPr>
      <p:sp>
        <p:nvSpPr>
          <p:cNvPr id="7" name="Content Placeholder 6">
            <a:extLst>
              <a:ext uri="{FF2B5EF4-FFF2-40B4-BE49-F238E27FC236}">
                <a16:creationId xmlns:a16="http://schemas.microsoft.com/office/drawing/2014/main" id="{A89BBDD4-8877-590F-BC52-C8FF82FF4ECA}"/>
              </a:ext>
            </a:extLst>
          </p:cNvPr>
          <p:cNvSpPr>
            <a:spLocks noGrp="1"/>
          </p:cNvSpPr>
          <p:nvPr>
            <p:ph sz="quarter" idx="10"/>
          </p:nvPr>
        </p:nvSpPr>
        <p:spPr>
          <a:xfrm>
            <a:off x="469557" y="2162432"/>
            <a:ext cx="13530649" cy="5474044"/>
          </a:xfrm>
          <a:prstGeom prst="rect">
            <a:avLst/>
          </a:prstGeom>
        </p:spPr>
        <p:txBody>
          <a:bodyPr anchor="t"/>
          <a:lstStyle>
            <a:lvl1pPr>
              <a:defRPr sz="4451" b="1">
                <a:solidFill>
                  <a:srgbClr val="7068F4"/>
                </a:solidFill>
                <a:latin typeface="+mj-lt"/>
              </a:defRPr>
            </a:lvl1pPr>
            <a:lvl2pPr>
              <a:lnSpc>
                <a:spcPct val="150000"/>
              </a:lnSpc>
              <a:defRPr>
                <a:solidFill>
                  <a:schemeClr val="tx1">
                    <a:lumMod val="95000"/>
                    <a:lumOff val="5000"/>
                  </a:schemeClr>
                </a:solidFill>
              </a:defRPr>
            </a:lvl2pPr>
            <a:lvl5pP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itle 3">
            <a:extLst>
              <a:ext uri="{FF2B5EF4-FFF2-40B4-BE49-F238E27FC236}">
                <a16:creationId xmlns:a16="http://schemas.microsoft.com/office/drawing/2014/main" id="{6BA4C25C-E266-E9ED-11A9-85825ABF85B6}"/>
              </a:ext>
            </a:extLst>
          </p:cNvPr>
          <p:cNvSpPr>
            <a:spLocks noGrp="1"/>
          </p:cNvSpPr>
          <p:nvPr>
            <p:ph type="title"/>
          </p:nvPr>
        </p:nvSpPr>
        <p:spPr>
          <a:xfrm>
            <a:off x="469557" y="438152"/>
            <a:ext cx="12617451" cy="1590675"/>
          </a:xfrm>
        </p:spPr>
        <p:txBody>
          <a:bodyPr/>
          <a:lstStyle/>
          <a:p>
            <a:r>
              <a:rPr lang="en-US" dirty="0"/>
              <a:t>Click to edit Master title style</a:t>
            </a:r>
          </a:p>
        </p:txBody>
      </p:sp>
    </p:spTree>
    <p:extLst>
      <p:ext uri="{BB962C8B-B14F-4D97-AF65-F5344CB8AC3E}">
        <p14:creationId xmlns:p14="http://schemas.microsoft.com/office/powerpoint/2010/main" val="2492819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564230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29161076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Slide 6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9270785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Slide 7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512129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Slide 8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427347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lide 9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32920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D88F1B-C502-2A34-CBFE-8793DC75DDA4}"/>
              </a:ext>
            </a:extLst>
          </p:cNvPr>
          <p:cNvSpPr>
            <a:spLocks noGrp="1"/>
          </p:cNvSpPr>
          <p:nvPr>
            <p:ph type="title"/>
          </p:nvPr>
        </p:nvSpPr>
        <p:spPr>
          <a:xfrm>
            <a:off x="1006475" y="438152"/>
            <a:ext cx="12617451" cy="15906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31969671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B52674-D1F4-D3D8-A73A-D0068A439473}"/>
              </a:ext>
            </a:extLst>
          </p:cNvPr>
          <p:cNvSpPr>
            <a:spLocks noGrp="1"/>
          </p:cNvSpPr>
          <p:nvPr>
            <p:ph type="title"/>
          </p:nvPr>
        </p:nvSpPr>
        <p:spPr>
          <a:xfrm>
            <a:off x="1006475" y="438152"/>
            <a:ext cx="12617451" cy="1590675"/>
          </a:xfrm>
          <a:prstGeom prst="rect">
            <a:avLst/>
          </a:prstGeom>
        </p:spPr>
        <p:txBody>
          <a:bodyPr/>
          <a:lstStyle/>
          <a:p>
            <a:r>
              <a:rPr lang="en-US"/>
              <a:t>Click to edit Master title style</a:t>
            </a:r>
          </a:p>
        </p:txBody>
      </p:sp>
    </p:spTree>
    <p:extLst>
      <p:ext uri="{BB962C8B-B14F-4D97-AF65-F5344CB8AC3E}">
        <p14:creationId xmlns:p14="http://schemas.microsoft.com/office/powerpoint/2010/main" val="202257130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56426-08BB-E1C2-5499-1FEFD0EC224E}"/>
              </a:ext>
            </a:extLst>
          </p:cNvPr>
          <p:cNvSpPr>
            <a:spLocks noGrp="1"/>
          </p:cNvSpPr>
          <p:nvPr>
            <p:ph type="ctrTitle"/>
          </p:nvPr>
        </p:nvSpPr>
        <p:spPr>
          <a:xfrm>
            <a:off x="1828800" y="1346200"/>
            <a:ext cx="10972800" cy="2865438"/>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8EFCF8B-65A7-1DF5-E303-D0773393DA01}"/>
              </a:ext>
            </a:extLst>
          </p:cNvPr>
          <p:cNvSpPr>
            <a:spLocks noGrp="1"/>
          </p:cNvSpPr>
          <p:nvPr>
            <p:ph type="subTitle" idx="1"/>
          </p:nvPr>
        </p:nvSpPr>
        <p:spPr>
          <a:xfrm>
            <a:off x="1828800" y="4322763"/>
            <a:ext cx="10972800" cy="19859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6E7AA6-B556-1DFD-C03C-393E8138B9C4}"/>
              </a:ext>
            </a:extLst>
          </p:cNvPr>
          <p:cNvSpPr>
            <a:spLocks noGrp="1"/>
          </p:cNvSpPr>
          <p:nvPr>
            <p:ph type="dt" sz="half" idx="10"/>
          </p:nvPr>
        </p:nvSpPr>
        <p:spPr/>
        <p:txBody>
          <a:bodyPr/>
          <a:lstStyle/>
          <a:p>
            <a:fld id="{5CAE3D40-7A68-4593-ADD0-55033BAB2C33}" type="datetimeFigureOut">
              <a:rPr lang="en-US" smtClean="0"/>
              <a:t>5/25/2025</a:t>
            </a:fld>
            <a:endParaRPr lang="en-US"/>
          </a:p>
        </p:txBody>
      </p:sp>
      <p:sp>
        <p:nvSpPr>
          <p:cNvPr id="5" name="Footer Placeholder 4">
            <a:extLst>
              <a:ext uri="{FF2B5EF4-FFF2-40B4-BE49-F238E27FC236}">
                <a16:creationId xmlns:a16="http://schemas.microsoft.com/office/drawing/2014/main" id="{D6CADBA3-0B62-AFC3-7437-90FB0A31F5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AC47D3-A932-9A03-5165-FF8CAFE5A180}"/>
              </a:ext>
            </a:extLst>
          </p:cNvPr>
          <p:cNvSpPr>
            <a:spLocks noGrp="1"/>
          </p:cNvSpPr>
          <p:nvPr>
            <p:ph type="sldNum" sz="quarter" idx="12"/>
          </p:nvPr>
        </p:nvSpPr>
        <p:spPr/>
        <p:txBody>
          <a:bodyPr/>
          <a:lstStyle/>
          <a:p>
            <a:fld id="{484E206F-7037-4AAB-9A4E-751C78CC8FB4}" type="slidenum">
              <a:rPr lang="en-US" smtClean="0"/>
              <a:t>‹#›</a:t>
            </a:fld>
            <a:endParaRPr lang="en-US"/>
          </a:p>
        </p:txBody>
      </p:sp>
    </p:spTree>
    <p:extLst>
      <p:ext uri="{BB962C8B-B14F-4D97-AF65-F5344CB8AC3E}">
        <p14:creationId xmlns:p14="http://schemas.microsoft.com/office/powerpoint/2010/main" val="24172455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C7CA08-602E-42C3-FC4C-F9ED24D6A9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7DDE6A0-EF9D-0DF2-379B-39E31CE9ECA9}"/>
              </a:ext>
            </a:extLst>
          </p:cNvPr>
          <p:cNvSpPr>
            <a:spLocks noGrp="1"/>
          </p:cNvSpPr>
          <p:nvPr>
            <p:ph sz="half" idx="1"/>
          </p:nvPr>
        </p:nvSpPr>
        <p:spPr>
          <a:xfrm>
            <a:off x="1006476"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D9E1471-7553-D4BD-4DF0-893554EEE34B}"/>
              </a:ext>
            </a:extLst>
          </p:cNvPr>
          <p:cNvSpPr>
            <a:spLocks noGrp="1"/>
          </p:cNvSpPr>
          <p:nvPr>
            <p:ph sz="half" idx="2"/>
          </p:nvPr>
        </p:nvSpPr>
        <p:spPr>
          <a:xfrm>
            <a:off x="7391400"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E38302A-23EB-7FF4-BA90-504907642ADA}"/>
              </a:ext>
            </a:extLst>
          </p:cNvPr>
          <p:cNvSpPr>
            <a:spLocks noGrp="1"/>
          </p:cNvSpPr>
          <p:nvPr>
            <p:ph type="dt" sz="half" idx="10"/>
          </p:nvPr>
        </p:nvSpPr>
        <p:spPr/>
        <p:txBody>
          <a:bodyPr/>
          <a:lstStyle/>
          <a:p>
            <a:fld id="{B847ACAE-C1CB-4608-B7B4-B32CCD9CFC1C}" type="datetimeFigureOut">
              <a:rPr lang="en-US" smtClean="0"/>
              <a:t>5/25/2025</a:t>
            </a:fld>
            <a:endParaRPr lang="en-US"/>
          </a:p>
        </p:txBody>
      </p:sp>
      <p:sp>
        <p:nvSpPr>
          <p:cNvPr id="6" name="Footer Placeholder 5">
            <a:extLst>
              <a:ext uri="{FF2B5EF4-FFF2-40B4-BE49-F238E27FC236}">
                <a16:creationId xmlns:a16="http://schemas.microsoft.com/office/drawing/2014/main" id="{209D7828-3963-4735-B428-CE26353CE0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9632C2-A68B-BED4-84EC-4A086F376E0B}"/>
              </a:ext>
            </a:extLst>
          </p:cNvPr>
          <p:cNvSpPr>
            <a:spLocks noGrp="1"/>
          </p:cNvSpPr>
          <p:nvPr>
            <p:ph type="sldNum" sz="quarter" idx="12"/>
          </p:nvPr>
        </p:nvSpPr>
        <p:spPr/>
        <p:txBody>
          <a:bodyPr/>
          <a:lstStyle/>
          <a:p>
            <a:fld id="{C355904C-AD3F-40E1-9FB1-2C62497D8C3B}" type="slidenum">
              <a:rPr lang="en-US" smtClean="0"/>
              <a:t>‹#›</a:t>
            </a:fld>
            <a:endParaRPr lang="en-US"/>
          </a:p>
        </p:txBody>
      </p:sp>
    </p:spTree>
    <p:extLst>
      <p:ext uri="{BB962C8B-B14F-4D97-AF65-F5344CB8AC3E}">
        <p14:creationId xmlns:p14="http://schemas.microsoft.com/office/powerpoint/2010/main" val="18305591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265E2-9805-89A0-386C-65A213948C7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4C0959-94E8-A919-CBD8-D6BEB24F498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53D65-F14F-9A02-966D-BC50B80ABC1C}"/>
              </a:ext>
            </a:extLst>
          </p:cNvPr>
          <p:cNvSpPr>
            <a:spLocks noGrp="1"/>
          </p:cNvSpPr>
          <p:nvPr>
            <p:ph type="dt" sz="half" idx="10"/>
          </p:nvPr>
        </p:nvSpPr>
        <p:spPr/>
        <p:txBody>
          <a:bodyPr/>
          <a:lstStyle/>
          <a:p>
            <a:fld id="{5CAE3D40-7A68-4593-ADD0-55033BAB2C33}" type="datetimeFigureOut">
              <a:rPr lang="en-US" smtClean="0"/>
              <a:t>5/25/2025</a:t>
            </a:fld>
            <a:endParaRPr lang="en-US"/>
          </a:p>
        </p:txBody>
      </p:sp>
      <p:sp>
        <p:nvSpPr>
          <p:cNvPr id="5" name="Footer Placeholder 4">
            <a:extLst>
              <a:ext uri="{FF2B5EF4-FFF2-40B4-BE49-F238E27FC236}">
                <a16:creationId xmlns:a16="http://schemas.microsoft.com/office/drawing/2014/main" id="{9B52308D-131E-B694-85C7-DBBE546449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5C63DE-547A-936C-2D76-980A81E0E549}"/>
              </a:ext>
            </a:extLst>
          </p:cNvPr>
          <p:cNvSpPr>
            <a:spLocks noGrp="1"/>
          </p:cNvSpPr>
          <p:nvPr>
            <p:ph type="sldNum" sz="quarter" idx="12"/>
          </p:nvPr>
        </p:nvSpPr>
        <p:spPr/>
        <p:txBody>
          <a:bodyPr/>
          <a:lstStyle/>
          <a:p>
            <a:fld id="{484E206F-7037-4AAB-9A4E-751C78CC8FB4}" type="slidenum">
              <a:rPr lang="en-US" smtClean="0"/>
              <a:t>‹#›</a:t>
            </a:fld>
            <a:endParaRPr lang="en-US"/>
          </a:p>
        </p:txBody>
      </p:sp>
    </p:spTree>
    <p:extLst>
      <p:ext uri="{BB962C8B-B14F-4D97-AF65-F5344CB8AC3E}">
        <p14:creationId xmlns:p14="http://schemas.microsoft.com/office/powerpoint/2010/main" val="10048755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37DBD-CE4B-E081-C970-B9978E36C06E}"/>
              </a:ext>
            </a:extLst>
          </p:cNvPr>
          <p:cNvSpPr>
            <a:spLocks noGrp="1"/>
          </p:cNvSpPr>
          <p:nvPr>
            <p:ph type="title"/>
          </p:nvPr>
        </p:nvSpPr>
        <p:spPr>
          <a:xfrm>
            <a:off x="998539" y="2051050"/>
            <a:ext cx="12619037" cy="3424238"/>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D156DFB-2E8F-348C-2A61-74D6ADCEECA4}"/>
              </a:ext>
            </a:extLst>
          </p:cNvPr>
          <p:cNvSpPr>
            <a:spLocks noGrp="1"/>
          </p:cNvSpPr>
          <p:nvPr>
            <p:ph type="body" idx="1"/>
          </p:nvPr>
        </p:nvSpPr>
        <p:spPr>
          <a:xfrm>
            <a:off x="998539" y="5507040"/>
            <a:ext cx="12619037" cy="1800225"/>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B054697-CA0F-D3D6-CCDD-0FA1FAB54C57}"/>
              </a:ext>
            </a:extLst>
          </p:cNvPr>
          <p:cNvSpPr>
            <a:spLocks noGrp="1"/>
          </p:cNvSpPr>
          <p:nvPr>
            <p:ph type="dt" sz="half" idx="10"/>
          </p:nvPr>
        </p:nvSpPr>
        <p:spPr/>
        <p:txBody>
          <a:bodyPr/>
          <a:lstStyle/>
          <a:p>
            <a:fld id="{5CAE3D40-7A68-4593-ADD0-55033BAB2C33}" type="datetimeFigureOut">
              <a:rPr lang="en-US" smtClean="0"/>
              <a:t>5/25/2025</a:t>
            </a:fld>
            <a:endParaRPr lang="en-US"/>
          </a:p>
        </p:txBody>
      </p:sp>
      <p:sp>
        <p:nvSpPr>
          <p:cNvPr id="5" name="Footer Placeholder 4">
            <a:extLst>
              <a:ext uri="{FF2B5EF4-FFF2-40B4-BE49-F238E27FC236}">
                <a16:creationId xmlns:a16="http://schemas.microsoft.com/office/drawing/2014/main" id="{8F7ED5AA-7594-24AC-2ADE-22C436E0E3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8768A-4019-AE99-3208-E517D4B9A2D6}"/>
              </a:ext>
            </a:extLst>
          </p:cNvPr>
          <p:cNvSpPr>
            <a:spLocks noGrp="1"/>
          </p:cNvSpPr>
          <p:nvPr>
            <p:ph type="sldNum" sz="quarter" idx="12"/>
          </p:nvPr>
        </p:nvSpPr>
        <p:spPr/>
        <p:txBody>
          <a:bodyPr/>
          <a:lstStyle/>
          <a:p>
            <a:fld id="{484E206F-7037-4AAB-9A4E-751C78CC8FB4}" type="slidenum">
              <a:rPr lang="en-US" smtClean="0"/>
              <a:t>‹#›</a:t>
            </a:fld>
            <a:endParaRPr lang="en-US"/>
          </a:p>
        </p:txBody>
      </p:sp>
    </p:spTree>
    <p:extLst>
      <p:ext uri="{BB962C8B-B14F-4D97-AF65-F5344CB8AC3E}">
        <p14:creationId xmlns:p14="http://schemas.microsoft.com/office/powerpoint/2010/main" val="28952073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3450A-792E-3B37-D3FB-3A065C8757E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067601D-2B42-F17E-45E4-ABF80B60CDED}"/>
              </a:ext>
            </a:extLst>
          </p:cNvPr>
          <p:cNvSpPr>
            <a:spLocks noGrp="1"/>
          </p:cNvSpPr>
          <p:nvPr>
            <p:ph sz="half" idx="1"/>
          </p:nvPr>
        </p:nvSpPr>
        <p:spPr>
          <a:xfrm>
            <a:off x="1006476"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232C01E-E8DC-96BD-DBBF-1C4B35542AC3}"/>
              </a:ext>
            </a:extLst>
          </p:cNvPr>
          <p:cNvSpPr>
            <a:spLocks noGrp="1"/>
          </p:cNvSpPr>
          <p:nvPr>
            <p:ph sz="half" idx="2"/>
          </p:nvPr>
        </p:nvSpPr>
        <p:spPr>
          <a:xfrm>
            <a:off x="7391400" y="2190750"/>
            <a:ext cx="6232525" cy="5221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3EC9A36-4D89-83D2-BD6E-C12C75234635}"/>
              </a:ext>
            </a:extLst>
          </p:cNvPr>
          <p:cNvSpPr>
            <a:spLocks noGrp="1"/>
          </p:cNvSpPr>
          <p:nvPr>
            <p:ph type="dt" sz="half" idx="10"/>
          </p:nvPr>
        </p:nvSpPr>
        <p:spPr/>
        <p:txBody>
          <a:bodyPr/>
          <a:lstStyle/>
          <a:p>
            <a:fld id="{5CAE3D40-7A68-4593-ADD0-55033BAB2C33}" type="datetimeFigureOut">
              <a:rPr lang="en-US" smtClean="0"/>
              <a:t>5/25/2025</a:t>
            </a:fld>
            <a:endParaRPr lang="en-US"/>
          </a:p>
        </p:txBody>
      </p:sp>
      <p:sp>
        <p:nvSpPr>
          <p:cNvPr id="6" name="Footer Placeholder 5">
            <a:extLst>
              <a:ext uri="{FF2B5EF4-FFF2-40B4-BE49-F238E27FC236}">
                <a16:creationId xmlns:a16="http://schemas.microsoft.com/office/drawing/2014/main" id="{570C1EDE-EF29-E05A-DD82-B383077582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D202BBA-6AEF-8A1B-E9C3-29663B32FAAA}"/>
              </a:ext>
            </a:extLst>
          </p:cNvPr>
          <p:cNvSpPr>
            <a:spLocks noGrp="1"/>
          </p:cNvSpPr>
          <p:nvPr>
            <p:ph type="sldNum" sz="quarter" idx="12"/>
          </p:nvPr>
        </p:nvSpPr>
        <p:spPr/>
        <p:txBody>
          <a:bodyPr/>
          <a:lstStyle/>
          <a:p>
            <a:fld id="{484E206F-7037-4AAB-9A4E-751C78CC8FB4}" type="slidenum">
              <a:rPr lang="en-US" smtClean="0"/>
              <a:t>‹#›</a:t>
            </a:fld>
            <a:endParaRPr lang="en-US"/>
          </a:p>
        </p:txBody>
      </p:sp>
    </p:spTree>
    <p:extLst>
      <p:ext uri="{BB962C8B-B14F-4D97-AF65-F5344CB8AC3E}">
        <p14:creationId xmlns:p14="http://schemas.microsoft.com/office/powerpoint/2010/main" val="70001689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888C-16A7-C657-467D-B8FBFDE43239}"/>
              </a:ext>
            </a:extLst>
          </p:cNvPr>
          <p:cNvSpPr>
            <a:spLocks noGrp="1"/>
          </p:cNvSpPr>
          <p:nvPr>
            <p:ph type="title"/>
          </p:nvPr>
        </p:nvSpPr>
        <p:spPr>
          <a:xfrm>
            <a:off x="1008064" y="438152"/>
            <a:ext cx="12619037" cy="1590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E40DE4-C202-938C-853F-61C8DF660753}"/>
              </a:ext>
            </a:extLst>
          </p:cNvPr>
          <p:cNvSpPr>
            <a:spLocks noGrp="1"/>
          </p:cNvSpPr>
          <p:nvPr>
            <p:ph type="body" idx="1"/>
          </p:nvPr>
        </p:nvSpPr>
        <p:spPr>
          <a:xfrm>
            <a:off x="1008063" y="2017713"/>
            <a:ext cx="6189663" cy="9890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A90BA95-DFA7-4E47-8BBC-A7EF2465AE3F}"/>
              </a:ext>
            </a:extLst>
          </p:cNvPr>
          <p:cNvSpPr>
            <a:spLocks noGrp="1"/>
          </p:cNvSpPr>
          <p:nvPr>
            <p:ph sz="half" idx="2"/>
          </p:nvPr>
        </p:nvSpPr>
        <p:spPr>
          <a:xfrm>
            <a:off x="1008063" y="3006725"/>
            <a:ext cx="6189663"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B0A768A-3FBB-F8B6-2209-29B23705C6C7}"/>
              </a:ext>
            </a:extLst>
          </p:cNvPr>
          <p:cNvSpPr>
            <a:spLocks noGrp="1"/>
          </p:cNvSpPr>
          <p:nvPr>
            <p:ph type="body" sz="quarter" idx="3"/>
          </p:nvPr>
        </p:nvSpPr>
        <p:spPr>
          <a:xfrm>
            <a:off x="7407277" y="2017713"/>
            <a:ext cx="6219825" cy="9890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42A99-374C-0A92-EC6F-E32FBFFE66B2}"/>
              </a:ext>
            </a:extLst>
          </p:cNvPr>
          <p:cNvSpPr>
            <a:spLocks noGrp="1"/>
          </p:cNvSpPr>
          <p:nvPr>
            <p:ph sz="quarter" idx="4"/>
          </p:nvPr>
        </p:nvSpPr>
        <p:spPr>
          <a:xfrm>
            <a:off x="7407277" y="3006725"/>
            <a:ext cx="6219825"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820116-C349-3C4D-7BE4-87230677B105}"/>
              </a:ext>
            </a:extLst>
          </p:cNvPr>
          <p:cNvSpPr>
            <a:spLocks noGrp="1"/>
          </p:cNvSpPr>
          <p:nvPr>
            <p:ph type="dt" sz="half" idx="10"/>
          </p:nvPr>
        </p:nvSpPr>
        <p:spPr/>
        <p:txBody>
          <a:bodyPr/>
          <a:lstStyle/>
          <a:p>
            <a:fld id="{5CAE3D40-7A68-4593-ADD0-55033BAB2C33}" type="datetimeFigureOut">
              <a:rPr lang="en-US" smtClean="0"/>
              <a:t>5/25/2025</a:t>
            </a:fld>
            <a:endParaRPr lang="en-US"/>
          </a:p>
        </p:txBody>
      </p:sp>
      <p:sp>
        <p:nvSpPr>
          <p:cNvPr id="8" name="Footer Placeholder 7">
            <a:extLst>
              <a:ext uri="{FF2B5EF4-FFF2-40B4-BE49-F238E27FC236}">
                <a16:creationId xmlns:a16="http://schemas.microsoft.com/office/drawing/2014/main" id="{00F71825-246E-0023-42CE-0D742186C8B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92A858A-9337-A068-BD79-60D87AA400C7}"/>
              </a:ext>
            </a:extLst>
          </p:cNvPr>
          <p:cNvSpPr>
            <a:spLocks noGrp="1"/>
          </p:cNvSpPr>
          <p:nvPr>
            <p:ph type="sldNum" sz="quarter" idx="12"/>
          </p:nvPr>
        </p:nvSpPr>
        <p:spPr/>
        <p:txBody>
          <a:bodyPr/>
          <a:lstStyle/>
          <a:p>
            <a:fld id="{484E206F-7037-4AAB-9A4E-751C78CC8FB4}" type="slidenum">
              <a:rPr lang="en-US" smtClean="0"/>
              <a:t>‹#›</a:t>
            </a:fld>
            <a:endParaRPr lang="en-US"/>
          </a:p>
        </p:txBody>
      </p:sp>
    </p:spTree>
    <p:extLst>
      <p:ext uri="{BB962C8B-B14F-4D97-AF65-F5344CB8AC3E}">
        <p14:creationId xmlns:p14="http://schemas.microsoft.com/office/powerpoint/2010/main" val="68400539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177C28-1E66-3E47-547F-1B20253C302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B29B16C-A70F-DBCB-E708-A2E0432077F1}"/>
              </a:ext>
            </a:extLst>
          </p:cNvPr>
          <p:cNvSpPr>
            <a:spLocks noGrp="1"/>
          </p:cNvSpPr>
          <p:nvPr>
            <p:ph type="dt" sz="half" idx="10"/>
          </p:nvPr>
        </p:nvSpPr>
        <p:spPr/>
        <p:txBody>
          <a:bodyPr/>
          <a:lstStyle/>
          <a:p>
            <a:fld id="{5CAE3D40-7A68-4593-ADD0-55033BAB2C33}" type="datetimeFigureOut">
              <a:rPr lang="en-US" smtClean="0"/>
              <a:t>5/25/2025</a:t>
            </a:fld>
            <a:endParaRPr lang="en-US"/>
          </a:p>
        </p:txBody>
      </p:sp>
      <p:sp>
        <p:nvSpPr>
          <p:cNvPr id="4" name="Footer Placeholder 3">
            <a:extLst>
              <a:ext uri="{FF2B5EF4-FFF2-40B4-BE49-F238E27FC236}">
                <a16:creationId xmlns:a16="http://schemas.microsoft.com/office/drawing/2014/main" id="{BD4096B6-FC7C-B179-134A-5FFA1B8FC3B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E61B475-DC11-7917-AD58-BE2E868CA937}"/>
              </a:ext>
            </a:extLst>
          </p:cNvPr>
          <p:cNvSpPr>
            <a:spLocks noGrp="1"/>
          </p:cNvSpPr>
          <p:nvPr>
            <p:ph type="sldNum" sz="quarter" idx="12"/>
          </p:nvPr>
        </p:nvSpPr>
        <p:spPr/>
        <p:txBody>
          <a:bodyPr/>
          <a:lstStyle/>
          <a:p>
            <a:fld id="{484E206F-7037-4AAB-9A4E-751C78CC8FB4}" type="slidenum">
              <a:rPr lang="en-US" smtClean="0"/>
              <a:t>‹#›</a:t>
            </a:fld>
            <a:endParaRPr lang="en-US"/>
          </a:p>
        </p:txBody>
      </p:sp>
    </p:spTree>
    <p:extLst>
      <p:ext uri="{BB962C8B-B14F-4D97-AF65-F5344CB8AC3E}">
        <p14:creationId xmlns:p14="http://schemas.microsoft.com/office/powerpoint/2010/main" val="355666235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6A60472-AFA9-7BB9-D5F1-5A42EAA42526}"/>
              </a:ext>
            </a:extLst>
          </p:cNvPr>
          <p:cNvSpPr>
            <a:spLocks noGrp="1"/>
          </p:cNvSpPr>
          <p:nvPr>
            <p:ph type="dt" sz="half" idx="10"/>
          </p:nvPr>
        </p:nvSpPr>
        <p:spPr/>
        <p:txBody>
          <a:bodyPr/>
          <a:lstStyle/>
          <a:p>
            <a:fld id="{5CAE3D40-7A68-4593-ADD0-55033BAB2C33}" type="datetimeFigureOut">
              <a:rPr lang="en-US" smtClean="0"/>
              <a:t>5/25/2025</a:t>
            </a:fld>
            <a:endParaRPr lang="en-US"/>
          </a:p>
        </p:txBody>
      </p:sp>
      <p:sp>
        <p:nvSpPr>
          <p:cNvPr id="3" name="Footer Placeholder 2">
            <a:extLst>
              <a:ext uri="{FF2B5EF4-FFF2-40B4-BE49-F238E27FC236}">
                <a16:creationId xmlns:a16="http://schemas.microsoft.com/office/drawing/2014/main" id="{2712D2BF-933F-34DA-CC5D-76AC5F274EA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9925D7A-0DEC-F1C4-C28A-5892523C0CC3}"/>
              </a:ext>
            </a:extLst>
          </p:cNvPr>
          <p:cNvSpPr>
            <a:spLocks noGrp="1"/>
          </p:cNvSpPr>
          <p:nvPr>
            <p:ph type="sldNum" sz="quarter" idx="12"/>
          </p:nvPr>
        </p:nvSpPr>
        <p:spPr/>
        <p:txBody>
          <a:bodyPr/>
          <a:lstStyle/>
          <a:p>
            <a:fld id="{484E206F-7037-4AAB-9A4E-751C78CC8FB4}" type="slidenum">
              <a:rPr lang="en-US" smtClean="0"/>
              <a:t>‹#›</a:t>
            </a:fld>
            <a:endParaRPr lang="en-US"/>
          </a:p>
        </p:txBody>
      </p:sp>
    </p:spTree>
    <p:extLst>
      <p:ext uri="{BB962C8B-B14F-4D97-AF65-F5344CB8AC3E}">
        <p14:creationId xmlns:p14="http://schemas.microsoft.com/office/powerpoint/2010/main" val="34815714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F8716D-C845-DC5E-9FDD-E32927DFECE1}"/>
              </a:ext>
            </a:extLst>
          </p:cNvPr>
          <p:cNvSpPr>
            <a:spLocks noGrp="1"/>
          </p:cNvSpPr>
          <p:nvPr>
            <p:ph type="title"/>
          </p:nvPr>
        </p:nvSpPr>
        <p:spPr>
          <a:xfrm>
            <a:off x="1008063" y="549275"/>
            <a:ext cx="4718051" cy="19192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36879D1-F592-E67E-9552-865CC284F8C4}"/>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764A951-937D-8E72-83FE-2A5A981A4796}"/>
              </a:ext>
            </a:extLst>
          </p:cNvPr>
          <p:cNvSpPr>
            <a:spLocks noGrp="1"/>
          </p:cNvSpPr>
          <p:nvPr>
            <p:ph type="body" sz="half" idx="2"/>
          </p:nvPr>
        </p:nvSpPr>
        <p:spPr>
          <a:xfrm>
            <a:off x="1008063" y="2468565"/>
            <a:ext cx="4718051" cy="4573587"/>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F0AE8A7-E994-2C37-1C15-63DD33698F62}"/>
              </a:ext>
            </a:extLst>
          </p:cNvPr>
          <p:cNvSpPr>
            <a:spLocks noGrp="1"/>
          </p:cNvSpPr>
          <p:nvPr>
            <p:ph type="dt" sz="half" idx="10"/>
          </p:nvPr>
        </p:nvSpPr>
        <p:spPr/>
        <p:txBody>
          <a:bodyPr/>
          <a:lstStyle/>
          <a:p>
            <a:fld id="{5CAE3D40-7A68-4593-ADD0-55033BAB2C33}" type="datetimeFigureOut">
              <a:rPr lang="en-US" smtClean="0"/>
              <a:t>5/25/2025</a:t>
            </a:fld>
            <a:endParaRPr lang="en-US"/>
          </a:p>
        </p:txBody>
      </p:sp>
      <p:sp>
        <p:nvSpPr>
          <p:cNvPr id="6" name="Footer Placeholder 5">
            <a:extLst>
              <a:ext uri="{FF2B5EF4-FFF2-40B4-BE49-F238E27FC236}">
                <a16:creationId xmlns:a16="http://schemas.microsoft.com/office/drawing/2014/main" id="{90ACD95D-0577-3B48-FEAF-37A8A99C79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17992A-5230-64E8-A37D-4F14B4B023E3}"/>
              </a:ext>
            </a:extLst>
          </p:cNvPr>
          <p:cNvSpPr>
            <a:spLocks noGrp="1"/>
          </p:cNvSpPr>
          <p:nvPr>
            <p:ph type="sldNum" sz="quarter" idx="12"/>
          </p:nvPr>
        </p:nvSpPr>
        <p:spPr/>
        <p:txBody>
          <a:bodyPr/>
          <a:lstStyle/>
          <a:p>
            <a:fld id="{484E206F-7037-4AAB-9A4E-751C78CC8FB4}" type="slidenum">
              <a:rPr lang="en-US" smtClean="0"/>
              <a:t>‹#›</a:t>
            </a:fld>
            <a:endParaRPr lang="en-US"/>
          </a:p>
        </p:txBody>
      </p:sp>
    </p:spTree>
    <p:extLst>
      <p:ext uri="{BB962C8B-B14F-4D97-AF65-F5344CB8AC3E}">
        <p14:creationId xmlns:p14="http://schemas.microsoft.com/office/powerpoint/2010/main" val="329918456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686A4-4EBC-113C-9CA7-47B624D145BF}"/>
              </a:ext>
            </a:extLst>
          </p:cNvPr>
          <p:cNvSpPr>
            <a:spLocks noGrp="1"/>
          </p:cNvSpPr>
          <p:nvPr>
            <p:ph type="title"/>
          </p:nvPr>
        </p:nvSpPr>
        <p:spPr>
          <a:xfrm>
            <a:off x="1008063" y="549275"/>
            <a:ext cx="4718051" cy="19192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42B29FF-309F-9B9F-6B34-AD446CB3681D}"/>
              </a:ext>
            </a:extLst>
          </p:cNvPr>
          <p:cNvSpPr>
            <a:spLocks noGrp="1"/>
          </p:cNvSpPr>
          <p:nvPr>
            <p:ph type="pic" idx="1"/>
          </p:nvPr>
        </p:nvSpPr>
        <p:spPr>
          <a:xfrm>
            <a:off x="6219825" y="1184275"/>
            <a:ext cx="7407275" cy="584835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1C79FEF4-A05B-FC51-0B1D-726E6DD2A061}"/>
              </a:ext>
            </a:extLst>
          </p:cNvPr>
          <p:cNvSpPr>
            <a:spLocks noGrp="1"/>
          </p:cNvSpPr>
          <p:nvPr>
            <p:ph type="body" sz="half" idx="2"/>
          </p:nvPr>
        </p:nvSpPr>
        <p:spPr>
          <a:xfrm>
            <a:off x="1008063" y="2468565"/>
            <a:ext cx="4718051" cy="4573587"/>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C36DCE-2E06-C96D-3A49-5CA2340C58BF}"/>
              </a:ext>
            </a:extLst>
          </p:cNvPr>
          <p:cNvSpPr>
            <a:spLocks noGrp="1"/>
          </p:cNvSpPr>
          <p:nvPr>
            <p:ph type="dt" sz="half" idx="10"/>
          </p:nvPr>
        </p:nvSpPr>
        <p:spPr/>
        <p:txBody>
          <a:bodyPr/>
          <a:lstStyle/>
          <a:p>
            <a:fld id="{5CAE3D40-7A68-4593-ADD0-55033BAB2C33}" type="datetimeFigureOut">
              <a:rPr lang="en-US" smtClean="0"/>
              <a:t>5/25/2025</a:t>
            </a:fld>
            <a:endParaRPr lang="en-US"/>
          </a:p>
        </p:txBody>
      </p:sp>
      <p:sp>
        <p:nvSpPr>
          <p:cNvPr id="6" name="Footer Placeholder 5">
            <a:extLst>
              <a:ext uri="{FF2B5EF4-FFF2-40B4-BE49-F238E27FC236}">
                <a16:creationId xmlns:a16="http://schemas.microsoft.com/office/drawing/2014/main" id="{C36BA015-EEF8-74A0-C756-1E6D074BE2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0CDDE2-31CB-44F6-8A68-B26F9D08BD59}"/>
              </a:ext>
            </a:extLst>
          </p:cNvPr>
          <p:cNvSpPr>
            <a:spLocks noGrp="1"/>
          </p:cNvSpPr>
          <p:nvPr>
            <p:ph type="sldNum" sz="quarter" idx="12"/>
          </p:nvPr>
        </p:nvSpPr>
        <p:spPr/>
        <p:txBody>
          <a:bodyPr/>
          <a:lstStyle/>
          <a:p>
            <a:fld id="{484E206F-7037-4AAB-9A4E-751C78CC8FB4}" type="slidenum">
              <a:rPr lang="en-US" smtClean="0"/>
              <a:t>‹#›</a:t>
            </a:fld>
            <a:endParaRPr lang="en-US"/>
          </a:p>
        </p:txBody>
      </p:sp>
    </p:spTree>
    <p:extLst>
      <p:ext uri="{BB962C8B-B14F-4D97-AF65-F5344CB8AC3E}">
        <p14:creationId xmlns:p14="http://schemas.microsoft.com/office/powerpoint/2010/main" val="136339557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EB5004-E65B-8B4C-74F3-F6427D2B13F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B625D8-9A3A-92B0-1C3C-DBC94E7251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08F7CE-E90D-F442-1508-76CAFE49D9D6}"/>
              </a:ext>
            </a:extLst>
          </p:cNvPr>
          <p:cNvSpPr>
            <a:spLocks noGrp="1"/>
          </p:cNvSpPr>
          <p:nvPr>
            <p:ph type="dt" sz="half" idx="10"/>
          </p:nvPr>
        </p:nvSpPr>
        <p:spPr/>
        <p:txBody>
          <a:bodyPr/>
          <a:lstStyle/>
          <a:p>
            <a:fld id="{5CAE3D40-7A68-4593-ADD0-55033BAB2C33}" type="datetimeFigureOut">
              <a:rPr lang="en-US" smtClean="0"/>
              <a:t>5/25/2025</a:t>
            </a:fld>
            <a:endParaRPr lang="en-US"/>
          </a:p>
        </p:txBody>
      </p:sp>
      <p:sp>
        <p:nvSpPr>
          <p:cNvPr id="5" name="Footer Placeholder 4">
            <a:extLst>
              <a:ext uri="{FF2B5EF4-FFF2-40B4-BE49-F238E27FC236}">
                <a16:creationId xmlns:a16="http://schemas.microsoft.com/office/drawing/2014/main" id="{9C8ADDFA-90F1-F6DE-37AF-B66A7A270D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BF02F57-988E-AA44-987B-F59F7575965C}"/>
              </a:ext>
            </a:extLst>
          </p:cNvPr>
          <p:cNvSpPr>
            <a:spLocks noGrp="1"/>
          </p:cNvSpPr>
          <p:nvPr>
            <p:ph type="sldNum" sz="quarter" idx="12"/>
          </p:nvPr>
        </p:nvSpPr>
        <p:spPr/>
        <p:txBody>
          <a:bodyPr/>
          <a:lstStyle/>
          <a:p>
            <a:fld id="{484E206F-7037-4AAB-9A4E-751C78CC8FB4}" type="slidenum">
              <a:rPr lang="en-US" smtClean="0"/>
              <a:t>‹#›</a:t>
            </a:fld>
            <a:endParaRPr lang="en-US"/>
          </a:p>
        </p:txBody>
      </p:sp>
    </p:spTree>
    <p:extLst>
      <p:ext uri="{BB962C8B-B14F-4D97-AF65-F5344CB8AC3E}">
        <p14:creationId xmlns:p14="http://schemas.microsoft.com/office/powerpoint/2010/main" val="340935700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8AD615D-0586-8817-B591-66F28F624C7A}"/>
              </a:ext>
            </a:extLst>
          </p:cNvPr>
          <p:cNvSpPr>
            <a:spLocks noGrp="1"/>
          </p:cNvSpPr>
          <p:nvPr>
            <p:ph type="title" orient="vert"/>
          </p:nvPr>
        </p:nvSpPr>
        <p:spPr>
          <a:xfrm>
            <a:off x="10469563" y="438150"/>
            <a:ext cx="3154363" cy="69738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C99FC06-6214-5A5A-99B1-BD8DD867FFCE}"/>
              </a:ext>
            </a:extLst>
          </p:cNvPr>
          <p:cNvSpPr>
            <a:spLocks noGrp="1"/>
          </p:cNvSpPr>
          <p:nvPr>
            <p:ph type="body" orient="vert" idx="1"/>
          </p:nvPr>
        </p:nvSpPr>
        <p:spPr>
          <a:xfrm>
            <a:off x="1006475" y="438150"/>
            <a:ext cx="9310688" cy="6973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63B069-C23A-80D7-DC62-D571BDE5281A}"/>
              </a:ext>
            </a:extLst>
          </p:cNvPr>
          <p:cNvSpPr>
            <a:spLocks noGrp="1"/>
          </p:cNvSpPr>
          <p:nvPr>
            <p:ph type="dt" sz="half" idx="10"/>
          </p:nvPr>
        </p:nvSpPr>
        <p:spPr/>
        <p:txBody>
          <a:bodyPr/>
          <a:lstStyle/>
          <a:p>
            <a:fld id="{5CAE3D40-7A68-4593-ADD0-55033BAB2C33}" type="datetimeFigureOut">
              <a:rPr lang="en-US" smtClean="0"/>
              <a:t>5/25/2025</a:t>
            </a:fld>
            <a:endParaRPr lang="en-US"/>
          </a:p>
        </p:txBody>
      </p:sp>
      <p:sp>
        <p:nvSpPr>
          <p:cNvPr id="5" name="Footer Placeholder 4">
            <a:extLst>
              <a:ext uri="{FF2B5EF4-FFF2-40B4-BE49-F238E27FC236}">
                <a16:creationId xmlns:a16="http://schemas.microsoft.com/office/drawing/2014/main" id="{D36F1898-8704-89BA-D562-F43AFFDEF00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087B858-4FFC-A1FE-D7D6-4C2546CAAACA}"/>
              </a:ext>
            </a:extLst>
          </p:cNvPr>
          <p:cNvSpPr>
            <a:spLocks noGrp="1"/>
          </p:cNvSpPr>
          <p:nvPr>
            <p:ph type="sldNum" sz="quarter" idx="12"/>
          </p:nvPr>
        </p:nvSpPr>
        <p:spPr/>
        <p:txBody>
          <a:bodyPr/>
          <a:lstStyle/>
          <a:p>
            <a:fld id="{484E206F-7037-4AAB-9A4E-751C78CC8FB4}" type="slidenum">
              <a:rPr lang="en-US" smtClean="0"/>
              <a:t>‹#›</a:t>
            </a:fld>
            <a:endParaRPr lang="en-US"/>
          </a:p>
        </p:txBody>
      </p:sp>
    </p:spTree>
    <p:extLst>
      <p:ext uri="{BB962C8B-B14F-4D97-AF65-F5344CB8AC3E}">
        <p14:creationId xmlns:p14="http://schemas.microsoft.com/office/powerpoint/2010/main" val="15259382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EEC2F-2409-E27B-54AC-9085A068CFE8}"/>
              </a:ext>
            </a:extLst>
          </p:cNvPr>
          <p:cNvSpPr>
            <a:spLocks noGrp="1"/>
          </p:cNvSpPr>
          <p:nvPr>
            <p:ph type="title"/>
          </p:nvPr>
        </p:nvSpPr>
        <p:spPr>
          <a:xfrm>
            <a:off x="1008064" y="438152"/>
            <a:ext cx="12619037" cy="15906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B4CC94-2521-F4FF-7730-8FC73087598D}"/>
              </a:ext>
            </a:extLst>
          </p:cNvPr>
          <p:cNvSpPr>
            <a:spLocks noGrp="1"/>
          </p:cNvSpPr>
          <p:nvPr>
            <p:ph type="body" idx="1"/>
          </p:nvPr>
        </p:nvSpPr>
        <p:spPr>
          <a:xfrm>
            <a:off x="1008063" y="2017713"/>
            <a:ext cx="6189663" cy="9890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6CDAAA4-42CE-B992-FF9E-C45875F092B4}"/>
              </a:ext>
            </a:extLst>
          </p:cNvPr>
          <p:cNvSpPr>
            <a:spLocks noGrp="1"/>
          </p:cNvSpPr>
          <p:nvPr>
            <p:ph sz="half" idx="2"/>
          </p:nvPr>
        </p:nvSpPr>
        <p:spPr>
          <a:xfrm>
            <a:off x="1008063" y="3006725"/>
            <a:ext cx="6189663"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EA3696D-1BB5-C143-A07A-125871E2D1F0}"/>
              </a:ext>
            </a:extLst>
          </p:cNvPr>
          <p:cNvSpPr>
            <a:spLocks noGrp="1"/>
          </p:cNvSpPr>
          <p:nvPr>
            <p:ph type="body" sz="quarter" idx="3"/>
          </p:nvPr>
        </p:nvSpPr>
        <p:spPr>
          <a:xfrm>
            <a:off x="7407277" y="2017713"/>
            <a:ext cx="6219825" cy="9890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8E09076-A770-0012-D7B5-FEE0AA245887}"/>
              </a:ext>
            </a:extLst>
          </p:cNvPr>
          <p:cNvSpPr>
            <a:spLocks noGrp="1"/>
          </p:cNvSpPr>
          <p:nvPr>
            <p:ph sz="quarter" idx="4"/>
          </p:nvPr>
        </p:nvSpPr>
        <p:spPr>
          <a:xfrm>
            <a:off x="7407277" y="3006725"/>
            <a:ext cx="6219825" cy="44211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AD97E18-902B-B830-F5D1-C0AFA1C2B106}"/>
              </a:ext>
            </a:extLst>
          </p:cNvPr>
          <p:cNvSpPr>
            <a:spLocks noGrp="1"/>
          </p:cNvSpPr>
          <p:nvPr>
            <p:ph type="dt" sz="half" idx="10"/>
          </p:nvPr>
        </p:nvSpPr>
        <p:spPr/>
        <p:txBody>
          <a:bodyPr/>
          <a:lstStyle/>
          <a:p>
            <a:fld id="{B847ACAE-C1CB-4608-B7B4-B32CCD9CFC1C}" type="datetimeFigureOut">
              <a:rPr lang="en-US" smtClean="0"/>
              <a:t>5/25/2025</a:t>
            </a:fld>
            <a:endParaRPr lang="en-US"/>
          </a:p>
        </p:txBody>
      </p:sp>
      <p:sp>
        <p:nvSpPr>
          <p:cNvPr id="8" name="Footer Placeholder 7">
            <a:extLst>
              <a:ext uri="{FF2B5EF4-FFF2-40B4-BE49-F238E27FC236}">
                <a16:creationId xmlns:a16="http://schemas.microsoft.com/office/drawing/2014/main" id="{D63BE5E8-55EF-D703-98D0-570941ADC23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9D5E7E-23C6-366A-5178-7EA47E2EA9ED}"/>
              </a:ext>
            </a:extLst>
          </p:cNvPr>
          <p:cNvSpPr>
            <a:spLocks noGrp="1"/>
          </p:cNvSpPr>
          <p:nvPr>
            <p:ph type="sldNum" sz="quarter" idx="12"/>
          </p:nvPr>
        </p:nvSpPr>
        <p:spPr/>
        <p:txBody>
          <a:bodyPr/>
          <a:lstStyle/>
          <a:p>
            <a:fld id="{C355904C-AD3F-40E1-9FB1-2C62497D8C3B}" type="slidenum">
              <a:rPr lang="en-US" smtClean="0"/>
              <a:t>‹#›</a:t>
            </a:fld>
            <a:endParaRPr lang="en-US"/>
          </a:p>
        </p:txBody>
      </p:sp>
    </p:spTree>
    <p:extLst>
      <p:ext uri="{BB962C8B-B14F-4D97-AF65-F5344CB8AC3E}">
        <p14:creationId xmlns:p14="http://schemas.microsoft.com/office/powerpoint/2010/main" val="26168194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0CDAB5-7736-81AC-BC53-8331794712B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A10428D-E2D7-29CE-D71A-DBF9D2C1F4F5}"/>
              </a:ext>
            </a:extLst>
          </p:cNvPr>
          <p:cNvSpPr>
            <a:spLocks noGrp="1"/>
          </p:cNvSpPr>
          <p:nvPr>
            <p:ph type="dt" sz="half" idx="10"/>
          </p:nvPr>
        </p:nvSpPr>
        <p:spPr/>
        <p:txBody>
          <a:bodyPr/>
          <a:lstStyle/>
          <a:p>
            <a:fld id="{B847ACAE-C1CB-4608-B7B4-B32CCD9CFC1C}" type="datetimeFigureOut">
              <a:rPr lang="en-US" smtClean="0"/>
              <a:t>5/25/2025</a:t>
            </a:fld>
            <a:endParaRPr lang="en-US"/>
          </a:p>
        </p:txBody>
      </p:sp>
      <p:sp>
        <p:nvSpPr>
          <p:cNvPr id="4" name="Footer Placeholder 3">
            <a:extLst>
              <a:ext uri="{FF2B5EF4-FFF2-40B4-BE49-F238E27FC236}">
                <a16:creationId xmlns:a16="http://schemas.microsoft.com/office/drawing/2014/main" id="{6D14FD31-7859-AB3D-80AA-C95125B6C7B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9505C91-0B3B-9F8D-659E-46DCA90EF1F2}"/>
              </a:ext>
            </a:extLst>
          </p:cNvPr>
          <p:cNvSpPr>
            <a:spLocks noGrp="1"/>
          </p:cNvSpPr>
          <p:nvPr>
            <p:ph type="sldNum" sz="quarter" idx="12"/>
          </p:nvPr>
        </p:nvSpPr>
        <p:spPr/>
        <p:txBody>
          <a:bodyPr/>
          <a:lstStyle/>
          <a:p>
            <a:fld id="{C355904C-AD3F-40E1-9FB1-2C62497D8C3B}" type="slidenum">
              <a:rPr lang="en-US" smtClean="0"/>
              <a:t>‹#›</a:t>
            </a:fld>
            <a:endParaRPr lang="en-US"/>
          </a:p>
        </p:txBody>
      </p:sp>
    </p:spTree>
    <p:extLst>
      <p:ext uri="{BB962C8B-B14F-4D97-AF65-F5344CB8AC3E}">
        <p14:creationId xmlns:p14="http://schemas.microsoft.com/office/powerpoint/2010/main" val="39702894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BDEBD6-F623-38DF-3027-636AEA9C7059}"/>
              </a:ext>
            </a:extLst>
          </p:cNvPr>
          <p:cNvSpPr>
            <a:spLocks noGrp="1"/>
          </p:cNvSpPr>
          <p:nvPr>
            <p:ph type="dt" sz="half" idx="10"/>
          </p:nvPr>
        </p:nvSpPr>
        <p:spPr/>
        <p:txBody>
          <a:bodyPr/>
          <a:lstStyle/>
          <a:p>
            <a:fld id="{B847ACAE-C1CB-4608-B7B4-B32CCD9CFC1C}" type="datetimeFigureOut">
              <a:rPr lang="en-US" smtClean="0"/>
              <a:t>5/25/2025</a:t>
            </a:fld>
            <a:endParaRPr lang="en-US"/>
          </a:p>
        </p:txBody>
      </p:sp>
      <p:sp>
        <p:nvSpPr>
          <p:cNvPr id="3" name="Footer Placeholder 2">
            <a:extLst>
              <a:ext uri="{FF2B5EF4-FFF2-40B4-BE49-F238E27FC236}">
                <a16:creationId xmlns:a16="http://schemas.microsoft.com/office/drawing/2014/main" id="{C1FE6B25-E02F-5662-CD9E-D627C9018EC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E0286E-55CC-83A0-B532-37D0C7230B67}"/>
              </a:ext>
            </a:extLst>
          </p:cNvPr>
          <p:cNvSpPr>
            <a:spLocks noGrp="1"/>
          </p:cNvSpPr>
          <p:nvPr>
            <p:ph type="sldNum" sz="quarter" idx="12"/>
          </p:nvPr>
        </p:nvSpPr>
        <p:spPr/>
        <p:txBody>
          <a:bodyPr/>
          <a:lstStyle/>
          <a:p>
            <a:fld id="{C355904C-AD3F-40E1-9FB1-2C62497D8C3B}" type="slidenum">
              <a:rPr lang="en-US" smtClean="0"/>
              <a:t>‹#›</a:t>
            </a:fld>
            <a:endParaRPr lang="en-US"/>
          </a:p>
        </p:txBody>
      </p:sp>
    </p:spTree>
    <p:extLst>
      <p:ext uri="{BB962C8B-B14F-4D97-AF65-F5344CB8AC3E}">
        <p14:creationId xmlns:p14="http://schemas.microsoft.com/office/powerpoint/2010/main" val="38980921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DCC14-C01F-14D2-3A2C-0323BAC99C69}"/>
              </a:ext>
            </a:extLst>
          </p:cNvPr>
          <p:cNvSpPr>
            <a:spLocks noGrp="1"/>
          </p:cNvSpPr>
          <p:nvPr>
            <p:ph type="title"/>
          </p:nvPr>
        </p:nvSpPr>
        <p:spPr>
          <a:xfrm>
            <a:off x="1008063" y="549275"/>
            <a:ext cx="4718051" cy="19192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516EFF1-27E7-DAB2-3494-B1C76A596636}"/>
              </a:ext>
            </a:extLst>
          </p:cNvPr>
          <p:cNvSpPr>
            <a:spLocks noGrp="1"/>
          </p:cNvSpPr>
          <p:nvPr>
            <p:ph idx="1"/>
          </p:nvPr>
        </p:nvSpPr>
        <p:spPr>
          <a:xfrm>
            <a:off x="6219825" y="1184275"/>
            <a:ext cx="7407275" cy="58483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27A8812-ECF1-3690-4117-2EDA01C76C2B}"/>
              </a:ext>
            </a:extLst>
          </p:cNvPr>
          <p:cNvSpPr>
            <a:spLocks noGrp="1"/>
          </p:cNvSpPr>
          <p:nvPr>
            <p:ph type="body" sz="half" idx="2"/>
          </p:nvPr>
        </p:nvSpPr>
        <p:spPr>
          <a:xfrm>
            <a:off x="1008063" y="2468565"/>
            <a:ext cx="4718051" cy="4573587"/>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303FCC3-57B0-99C5-28FE-C792C8B9581A}"/>
              </a:ext>
            </a:extLst>
          </p:cNvPr>
          <p:cNvSpPr>
            <a:spLocks noGrp="1"/>
          </p:cNvSpPr>
          <p:nvPr>
            <p:ph type="dt" sz="half" idx="10"/>
          </p:nvPr>
        </p:nvSpPr>
        <p:spPr/>
        <p:txBody>
          <a:bodyPr/>
          <a:lstStyle/>
          <a:p>
            <a:fld id="{B847ACAE-C1CB-4608-B7B4-B32CCD9CFC1C}" type="datetimeFigureOut">
              <a:rPr lang="en-US" smtClean="0"/>
              <a:t>5/25/2025</a:t>
            </a:fld>
            <a:endParaRPr lang="en-US"/>
          </a:p>
        </p:txBody>
      </p:sp>
      <p:sp>
        <p:nvSpPr>
          <p:cNvPr id="6" name="Footer Placeholder 5">
            <a:extLst>
              <a:ext uri="{FF2B5EF4-FFF2-40B4-BE49-F238E27FC236}">
                <a16:creationId xmlns:a16="http://schemas.microsoft.com/office/drawing/2014/main" id="{34972079-61A8-6DBF-FD3F-A20E370012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057DECA-21BF-B7BF-6E13-FBBE46162454}"/>
              </a:ext>
            </a:extLst>
          </p:cNvPr>
          <p:cNvSpPr>
            <a:spLocks noGrp="1"/>
          </p:cNvSpPr>
          <p:nvPr>
            <p:ph type="sldNum" sz="quarter" idx="12"/>
          </p:nvPr>
        </p:nvSpPr>
        <p:spPr/>
        <p:txBody>
          <a:bodyPr/>
          <a:lstStyle/>
          <a:p>
            <a:fld id="{C355904C-AD3F-40E1-9FB1-2C62497D8C3B}" type="slidenum">
              <a:rPr lang="en-US" smtClean="0"/>
              <a:t>‹#›</a:t>
            </a:fld>
            <a:endParaRPr lang="en-US"/>
          </a:p>
        </p:txBody>
      </p:sp>
    </p:spTree>
    <p:extLst>
      <p:ext uri="{BB962C8B-B14F-4D97-AF65-F5344CB8AC3E}">
        <p14:creationId xmlns:p14="http://schemas.microsoft.com/office/powerpoint/2010/main" val="3043817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8C3E2-E011-436C-5C6E-A08E3A08C23E}"/>
              </a:ext>
            </a:extLst>
          </p:cNvPr>
          <p:cNvSpPr>
            <a:spLocks noGrp="1"/>
          </p:cNvSpPr>
          <p:nvPr>
            <p:ph type="title"/>
          </p:nvPr>
        </p:nvSpPr>
        <p:spPr>
          <a:xfrm>
            <a:off x="1008063" y="549275"/>
            <a:ext cx="4718051" cy="19192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6CB8AE2-1E87-2020-9519-E005914AA596}"/>
              </a:ext>
            </a:extLst>
          </p:cNvPr>
          <p:cNvSpPr>
            <a:spLocks noGrp="1"/>
          </p:cNvSpPr>
          <p:nvPr>
            <p:ph type="pic" idx="1"/>
          </p:nvPr>
        </p:nvSpPr>
        <p:spPr>
          <a:xfrm>
            <a:off x="6219825" y="1184275"/>
            <a:ext cx="7407275" cy="584835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C12A2F43-496B-DEC4-4F12-7B0B4BB50A28}"/>
              </a:ext>
            </a:extLst>
          </p:cNvPr>
          <p:cNvSpPr>
            <a:spLocks noGrp="1"/>
          </p:cNvSpPr>
          <p:nvPr>
            <p:ph type="body" sz="half" idx="2"/>
          </p:nvPr>
        </p:nvSpPr>
        <p:spPr>
          <a:xfrm>
            <a:off x="1008063" y="2468565"/>
            <a:ext cx="4718051" cy="4573587"/>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88E545-AB5A-60B4-8E1D-74636D4E4186}"/>
              </a:ext>
            </a:extLst>
          </p:cNvPr>
          <p:cNvSpPr>
            <a:spLocks noGrp="1"/>
          </p:cNvSpPr>
          <p:nvPr>
            <p:ph type="dt" sz="half" idx="10"/>
          </p:nvPr>
        </p:nvSpPr>
        <p:spPr/>
        <p:txBody>
          <a:bodyPr/>
          <a:lstStyle/>
          <a:p>
            <a:fld id="{B847ACAE-C1CB-4608-B7B4-B32CCD9CFC1C}" type="datetimeFigureOut">
              <a:rPr lang="en-US" smtClean="0"/>
              <a:t>5/25/2025</a:t>
            </a:fld>
            <a:endParaRPr lang="en-US"/>
          </a:p>
        </p:txBody>
      </p:sp>
      <p:sp>
        <p:nvSpPr>
          <p:cNvPr id="6" name="Footer Placeholder 5">
            <a:extLst>
              <a:ext uri="{FF2B5EF4-FFF2-40B4-BE49-F238E27FC236}">
                <a16:creationId xmlns:a16="http://schemas.microsoft.com/office/drawing/2014/main" id="{606324F5-C3CD-8730-70F0-37AB090FEDA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97BEF6A-583E-AA09-C175-1CCC733225D9}"/>
              </a:ext>
            </a:extLst>
          </p:cNvPr>
          <p:cNvSpPr>
            <a:spLocks noGrp="1"/>
          </p:cNvSpPr>
          <p:nvPr>
            <p:ph type="sldNum" sz="quarter" idx="12"/>
          </p:nvPr>
        </p:nvSpPr>
        <p:spPr/>
        <p:txBody>
          <a:bodyPr/>
          <a:lstStyle/>
          <a:p>
            <a:fld id="{C355904C-AD3F-40E1-9FB1-2C62497D8C3B}" type="slidenum">
              <a:rPr lang="en-US" smtClean="0"/>
              <a:t>‹#›</a:t>
            </a:fld>
            <a:endParaRPr lang="en-US"/>
          </a:p>
        </p:txBody>
      </p:sp>
    </p:spTree>
    <p:extLst>
      <p:ext uri="{BB962C8B-B14F-4D97-AF65-F5344CB8AC3E}">
        <p14:creationId xmlns:p14="http://schemas.microsoft.com/office/powerpoint/2010/main" val="4888534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7BBDF5-BD51-CD67-E7E2-CAA7EB9E593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F2E987E-BB9D-1B1B-FFE7-3C95419C273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7C9631-C6FD-A480-7A9B-5AB85739D65B}"/>
              </a:ext>
            </a:extLst>
          </p:cNvPr>
          <p:cNvSpPr>
            <a:spLocks noGrp="1"/>
          </p:cNvSpPr>
          <p:nvPr>
            <p:ph type="dt" sz="half" idx="10"/>
          </p:nvPr>
        </p:nvSpPr>
        <p:spPr/>
        <p:txBody>
          <a:bodyPr/>
          <a:lstStyle/>
          <a:p>
            <a:fld id="{B847ACAE-C1CB-4608-B7B4-B32CCD9CFC1C}" type="datetimeFigureOut">
              <a:rPr lang="en-US" smtClean="0"/>
              <a:t>5/25/2025</a:t>
            </a:fld>
            <a:endParaRPr lang="en-US"/>
          </a:p>
        </p:txBody>
      </p:sp>
      <p:sp>
        <p:nvSpPr>
          <p:cNvPr id="5" name="Footer Placeholder 4">
            <a:extLst>
              <a:ext uri="{FF2B5EF4-FFF2-40B4-BE49-F238E27FC236}">
                <a16:creationId xmlns:a16="http://schemas.microsoft.com/office/drawing/2014/main" id="{AC282383-7F24-8421-82A0-C1A36CF5DF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4F22C9-23B6-F45E-9232-2579A8F2BAA6}"/>
              </a:ext>
            </a:extLst>
          </p:cNvPr>
          <p:cNvSpPr>
            <a:spLocks noGrp="1"/>
          </p:cNvSpPr>
          <p:nvPr>
            <p:ph type="sldNum" sz="quarter" idx="12"/>
          </p:nvPr>
        </p:nvSpPr>
        <p:spPr/>
        <p:txBody>
          <a:bodyPr/>
          <a:lstStyle/>
          <a:p>
            <a:fld id="{C355904C-AD3F-40E1-9FB1-2C62497D8C3B}" type="slidenum">
              <a:rPr lang="en-US" smtClean="0"/>
              <a:t>‹#›</a:t>
            </a:fld>
            <a:endParaRPr lang="en-US"/>
          </a:p>
        </p:txBody>
      </p:sp>
    </p:spTree>
    <p:extLst>
      <p:ext uri="{BB962C8B-B14F-4D97-AF65-F5344CB8AC3E}">
        <p14:creationId xmlns:p14="http://schemas.microsoft.com/office/powerpoint/2010/main" val="315238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70CA782-CFEE-273D-1701-657EB9FFF197}"/>
              </a:ext>
            </a:extLst>
          </p:cNvPr>
          <p:cNvSpPr>
            <a:spLocks noGrp="1"/>
          </p:cNvSpPr>
          <p:nvPr>
            <p:ph type="title" orient="vert"/>
          </p:nvPr>
        </p:nvSpPr>
        <p:spPr>
          <a:xfrm>
            <a:off x="10469563" y="438150"/>
            <a:ext cx="3154363" cy="697388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84E89B6F-94A3-9173-4174-50C7828CC669}"/>
              </a:ext>
            </a:extLst>
          </p:cNvPr>
          <p:cNvSpPr>
            <a:spLocks noGrp="1"/>
          </p:cNvSpPr>
          <p:nvPr>
            <p:ph type="body" orient="vert" idx="1"/>
          </p:nvPr>
        </p:nvSpPr>
        <p:spPr>
          <a:xfrm>
            <a:off x="1006475" y="438150"/>
            <a:ext cx="9310688" cy="697388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A0C690-0551-4814-0ACD-8A42CDBCC483}"/>
              </a:ext>
            </a:extLst>
          </p:cNvPr>
          <p:cNvSpPr>
            <a:spLocks noGrp="1"/>
          </p:cNvSpPr>
          <p:nvPr>
            <p:ph type="dt" sz="half" idx="10"/>
          </p:nvPr>
        </p:nvSpPr>
        <p:spPr/>
        <p:txBody>
          <a:bodyPr/>
          <a:lstStyle/>
          <a:p>
            <a:fld id="{B847ACAE-C1CB-4608-B7B4-B32CCD9CFC1C}" type="datetimeFigureOut">
              <a:rPr lang="en-US" smtClean="0"/>
              <a:t>5/25/2025</a:t>
            </a:fld>
            <a:endParaRPr lang="en-US"/>
          </a:p>
        </p:txBody>
      </p:sp>
      <p:sp>
        <p:nvSpPr>
          <p:cNvPr id="5" name="Footer Placeholder 4">
            <a:extLst>
              <a:ext uri="{FF2B5EF4-FFF2-40B4-BE49-F238E27FC236}">
                <a16:creationId xmlns:a16="http://schemas.microsoft.com/office/drawing/2014/main" id="{461025AD-25AA-5A27-F685-32C11C6016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8201F3-A363-58A6-6DE3-855B0980A20D}"/>
              </a:ext>
            </a:extLst>
          </p:cNvPr>
          <p:cNvSpPr>
            <a:spLocks noGrp="1"/>
          </p:cNvSpPr>
          <p:nvPr>
            <p:ph type="sldNum" sz="quarter" idx="12"/>
          </p:nvPr>
        </p:nvSpPr>
        <p:spPr/>
        <p:txBody>
          <a:bodyPr/>
          <a:lstStyle/>
          <a:p>
            <a:fld id="{C355904C-AD3F-40E1-9FB1-2C62497D8C3B}" type="slidenum">
              <a:rPr lang="en-US" smtClean="0"/>
              <a:t>‹#›</a:t>
            </a:fld>
            <a:endParaRPr lang="en-US"/>
          </a:p>
        </p:txBody>
      </p:sp>
    </p:spTree>
    <p:extLst>
      <p:ext uri="{BB962C8B-B14F-4D97-AF65-F5344CB8AC3E}">
        <p14:creationId xmlns:p14="http://schemas.microsoft.com/office/powerpoint/2010/main" val="3605956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theme" Target="../theme/theme2.xml"/><Relationship Id="rId2" Type="http://schemas.openxmlformats.org/officeDocument/2006/relationships/slideLayout" Target="../slideLayouts/slideLayout20.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25000">
              <a:schemeClr val="accent1">
                <a:lumMod val="5000"/>
                <a:lumOff val="95000"/>
              </a:schemeClr>
            </a:gs>
            <a:gs pos="42542">
              <a:srgbClr val="DBE4F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53F97C-7032-B834-29DF-32451E3DF234}"/>
              </a:ext>
            </a:extLst>
          </p:cNvPr>
          <p:cNvSpPr>
            <a:spLocks noGrp="1"/>
          </p:cNvSpPr>
          <p:nvPr>
            <p:ph type="title"/>
          </p:nvPr>
        </p:nvSpPr>
        <p:spPr>
          <a:xfrm>
            <a:off x="1006475" y="438152"/>
            <a:ext cx="12617451" cy="1590675"/>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6B75733-50ED-AD97-77E7-B9F53A2FD412}"/>
              </a:ext>
            </a:extLst>
          </p:cNvPr>
          <p:cNvSpPr>
            <a:spLocks noGrp="1"/>
          </p:cNvSpPr>
          <p:nvPr>
            <p:ph type="body" idx="1"/>
          </p:nvPr>
        </p:nvSpPr>
        <p:spPr>
          <a:xfrm>
            <a:off x="1006475" y="2190750"/>
            <a:ext cx="12617451" cy="522128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57843C26-77E3-658A-5E97-112FA4C48FCB}"/>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75000"/>
                  </a:schemeClr>
                </a:solidFill>
              </a:defRPr>
            </a:lvl1pPr>
          </a:lstStyle>
          <a:p>
            <a:fld id="{B847ACAE-C1CB-4608-B7B4-B32CCD9CFC1C}" type="datetimeFigureOut">
              <a:rPr lang="en-US" smtClean="0"/>
              <a:t>5/25/2025</a:t>
            </a:fld>
            <a:endParaRPr lang="en-US"/>
          </a:p>
        </p:txBody>
      </p:sp>
      <p:sp>
        <p:nvSpPr>
          <p:cNvPr id="5" name="Footer Placeholder 4">
            <a:extLst>
              <a:ext uri="{FF2B5EF4-FFF2-40B4-BE49-F238E27FC236}">
                <a16:creationId xmlns:a16="http://schemas.microsoft.com/office/drawing/2014/main" id="{83D19698-4CEA-09DB-22D7-36D182269FB2}"/>
              </a:ext>
            </a:extLst>
          </p:cNvPr>
          <p:cNvSpPr>
            <a:spLocks noGrp="1"/>
          </p:cNvSpPr>
          <p:nvPr>
            <p:ph type="ftr" sz="quarter" idx="3"/>
          </p:nvPr>
        </p:nvSpPr>
        <p:spPr>
          <a:xfrm>
            <a:off x="4846639"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584C154-C585-BD1E-45F0-9E31B3C77654}"/>
              </a:ext>
            </a:extLst>
          </p:cNvPr>
          <p:cNvSpPr>
            <a:spLocks noGrp="1"/>
          </p:cNvSpPr>
          <p:nvPr>
            <p:ph type="sldNum" sz="quarter" idx="4"/>
          </p:nvPr>
        </p:nvSpPr>
        <p:spPr>
          <a:xfrm>
            <a:off x="10333039"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C355904C-AD3F-40E1-9FB1-2C62497D8C3B}" type="slidenum">
              <a:rPr lang="en-US" smtClean="0"/>
              <a:t>‹#›</a:t>
            </a:fld>
            <a:endParaRPr lang="en-US"/>
          </a:p>
        </p:txBody>
      </p:sp>
    </p:spTree>
    <p:extLst>
      <p:ext uri="{BB962C8B-B14F-4D97-AF65-F5344CB8AC3E}">
        <p14:creationId xmlns:p14="http://schemas.microsoft.com/office/powerpoint/2010/main" val="353059293"/>
      </p:ext>
    </p:extLst>
  </p:cSld>
  <p:clrMap bg1="lt1" tx1="dk1" bg2="lt2" tx2="dk2" accent1="accent1" accent2="accent2" accent3="accent3" accent4="accent4" accent5="accent5" accent6="accent6" hlink="hlink" folHlink="folHlink"/>
  <p:sldLayoutIdLst>
    <p:sldLayoutId id="2147483676"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91" r:id="rId13"/>
    <p:sldLayoutId id="2147483692" r:id="rId14"/>
    <p:sldLayoutId id="2147483693" r:id="rId15"/>
    <p:sldLayoutId id="2147483694" r:id="rId16"/>
    <p:sldLayoutId id="2147483672" r:id="rId17"/>
    <p:sldLayoutId id="2147483673" r:id="rId18"/>
  </p:sldLayoutIdLst>
  <p:txStyles>
    <p:titleStyle>
      <a:lvl1pPr algn="l" defTabSz="914377" rtl="0" eaLnBrk="1" latinLnBrk="0" hangingPunct="1">
        <a:lnSpc>
          <a:spcPct val="90000"/>
        </a:lnSpc>
        <a:spcBef>
          <a:spcPct val="0"/>
        </a:spcBef>
        <a:buNone/>
        <a:defRPr sz="4400" b="1" kern="1200">
          <a:solidFill>
            <a:srgbClr val="7068F4"/>
          </a:solidFill>
          <a:latin typeface="Barlow Bold" panose="00000800000000000000" pitchFamily="2" charset="0"/>
          <a:ea typeface="+mj-ea"/>
          <a:cs typeface="+mj-cs"/>
        </a:defRPr>
      </a:lvl1pPr>
    </p:titleStyle>
    <p:bodyStyle>
      <a:lvl1pPr marL="228594" indent="-228594" algn="l" defTabSz="914377" rtl="0" eaLnBrk="1" latinLnBrk="0" hangingPunct="1">
        <a:lnSpc>
          <a:spcPct val="15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Arabic Typesetting" panose="03020402040406030203" pitchFamily="66" charset="-78"/>
          <a:ea typeface="+mn-ea"/>
          <a:cs typeface="Arabic Typesetting" panose="03020402040406030203" pitchFamily="66" charset="-78"/>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25000">
              <a:schemeClr val="accent1">
                <a:lumMod val="5000"/>
                <a:lumOff val="95000"/>
              </a:schemeClr>
            </a:gs>
            <a:gs pos="42542">
              <a:srgbClr val="DBE4F3"/>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4931FA-9E11-9FD7-CFFC-96059D5FFF45}"/>
              </a:ext>
            </a:extLst>
          </p:cNvPr>
          <p:cNvSpPr>
            <a:spLocks noGrp="1"/>
          </p:cNvSpPr>
          <p:nvPr>
            <p:ph type="title"/>
          </p:nvPr>
        </p:nvSpPr>
        <p:spPr>
          <a:xfrm>
            <a:off x="1006475" y="438152"/>
            <a:ext cx="12617451" cy="1590675"/>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AC1A4D2-ADF0-F220-51D8-9F0788CF74F6}"/>
              </a:ext>
            </a:extLst>
          </p:cNvPr>
          <p:cNvSpPr>
            <a:spLocks noGrp="1"/>
          </p:cNvSpPr>
          <p:nvPr>
            <p:ph type="body" idx="1"/>
          </p:nvPr>
        </p:nvSpPr>
        <p:spPr>
          <a:xfrm>
            <a:off x="1006475" y="2190750"/>
            <a:ext cx="12617451" cy="522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BCB90B-E578-C9A2-55E6-B0E7D27B4202}"/>
              </a:ext>
            </a:extLst>
          </p:cNvPr>
          <p:cNvSpPr>
            <a:spLocks noGrp="1"/>
          </p:cNvSpPr>
          <p:nvPr>
            <p:ph type="dt" sz="half" idx="2"/>
          </p:nvPr>
        </p:nvSpPr>
        <p:spPr>
          <a:xfrm>
            <a:off x="1006475" y="7627938"/>
            <a:ext cx="3290888" cy="438150"/>
          </a:xfrm>
          <a:prstGeom prst="rect">
            <a:avLst/>
          </a:prstGeom>
        </p:spPr>
        <p:txBody>
          <a:bodyPr vert="horz" lIns="91440" tIns="45720" rIns="91440" bIns="45720" rtlCol="0" anchor="ctr"/>
          <a:lstStyle>
            <a:lvl1pPr algn="l">
              <a:defRPr sz="1200">
                <a:solidFill>
                  <a:schemeClr val="tx1">
                    <a:tint val="75000"/>
                  </a:schemeClr>
                </a:solidFill>
              </a:defRPr>
            </a:lvl1pPr>
          </a:lstStyle>
          <a:p>
            <a:fld id="{5CAE3D40-7A68-4593-ADD0-55033BAB2C33}" type="datetimeFigureOut">
              <a:rPr lang="en-US" smtClean="0"/>
              <a:t>5/25/2025</a:t>
            </a:fld>
            <a:endParaRPr lang="en-US"/>
          </a:p>
        </p:txBody>
      </p:sp>
      <p:sp>
        <p:nvSpPr>
          <p:cNvPr id="5" name="Footer Placeholder 4">
            <a:extLst>
              <a:ext uri="{FF2B5EF4-FFF2-40B4-BE49-F238E27FC236}">
                <a16:creationId xmlns:a16="http://schemas.microsoft.com/office/drawing/2014/main" id="{92E79709-F22A-2AF7-09DA-133378F5036C}"/>
              </a:ext>
            </a:extLst>
          </p:cNvPr>
          <p:cNvSpPr>
            <a:spLocks noGrp="1"/>
          </p:cNvSpPr>
          <p:nvPr>
            <p:ph type="ftr" sz="quarter" idx="3"/>
          </p:nvPr>
        </p:nvSpPr>
        <p:spPr>
          <a:xfrm>
            <a:off x="4846639" y="7627938"/>
            <a:ext cx="4937125" cy="4381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4F02155-A181-6013-1849-2C6D579953E7}"/>
              </a:ext>
            </a:extLst>
          </p:cNvPr>
          <p:cNvSpPr>
            <a:spLocks noGrp="1"/>
          </p:cNvSpPr>
          <p:nvPr>
            <p:ph type="sldNum" sz="quarter" idx="4"/>
          </p:nvPr>
        </p:nvSpPr>
        <p:spPr>
          <a:xfrm>
            <a:off x="10333039" y="7627938"/>
            <a:ext cx="3290887" cy="438150"/>
          </a:xfrm>
          <a:prstGeom prst="rect">
            <a:avLst/>
          </a:prstGeom>
        </p:spPr>
        <p:txBody>
          <a:bodyPr vert="horz" lIns="91440" tIns="45720" rIns="91440" bIns="45720" rtlCol="0" anchor="ctr"/>
          <a:lstStyle>
            <a:lvl1pPr algn="r">
              <a:defRPr sz="1200">
                <a:solidFill>
                  <a:schemeClr val="tx1">
                    <a:tint val="75000"/>
                  </a:schemeClr>
                </a:solidFill>
              </a:defRPr>
            </a:lvl1pPr>
          </a:lstStyle>
          <a:p>
            <a:fld id="{484E206F-7037-4AAB-9A4E-751C78CC8FB4}" type="slidenum">
              <a:rPr lang="en-US" smtClean="0"/>
              <a:t>‹#›</a:t>
            </a:fld>
            <a:endParaRPr lang="en-US"/>
          </a:p>
        </p:txBody>
      </p:sp>
    </p:spTree>
    <p:extLst>
      <p:ext uri="{BB962C8B-B14F-4D97-AF65-F5344CB8AC3E}">
        <p14:creationId xmlns:p14="http://schemas.microsoft.com/office/powerpoint/2010/main" val="422307383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5.xml"/><Relationship Id="rId5" Type="http://schemas.openxmlformats.org/officeDocument/2006/relationships/image" Target="../media/image3.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5.png"/><Relationship Id="rId12" Type="http://schemas.microsoft.com/office/2007/relationships/hdphoto" Target="../media/hdphoto6.wdp"/><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microsoft.com/office/2007/relationships/hdphoto" Target="../media/hdphoto3.wdp"/><Relationship Id="rId11" Type="http://schemas.openxmlformats.org/officeDocument/2006/relationships/image" Target="../media/image27.png"/><Relationship Id="rId5" Type="http://schemas.openxmlformats.org/officeDocument/2006/relationships/image" Target="../media/image24.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26.png"/><Relationship Id="rId14" Type="http://schemas.microsoft.com/office/2007/relationships/hdphoto" Target="../media/hdphoto7.wdp"/></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14.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房子前有草地和建筑&#10;&#10;描述已自动生成"/>
          <p:cNvPicPr>
            <a:picLocks noChangeAspect="1"/>
          </p:cNvPicPr>
          <p:nvPr/>
        </p:nvPicPr>
        <p:blipFill rotWithShape="1">
          <a:blip r:embed="rId2">
            <a:alphaModFix amt="35000"/>
            <a:extLst>
              <a:ext uri="{28A0092B-C50C-407E-A947-70E740481C1C}">
                <a14:useLocalDpi xmlns:a14="http://schemas.microsoft.com/office/drawing/2010/main" val="0"/>
              </a:ext>
            </a:extLst>
          </a:blip>
          <a:srcRect t="19690" b="8568"/>
          <a:stretch>
            <a:fillRect/>
          </a:stretch>
        </p:blipFill>
        <p:spPr>
          <a:xfrm>
            <a:off x="-24" y="0"/>
            <a:ext cx="14630376" cy="7006200"/>
          </a:xfrm>
          <a:custGeom>
            <a:avLst/>
            <a:gdLst>
              <a:gd name="connsiteX0" fmla="*/ 0 w 12191980"/>
              <a:gd name="connsiteY0" fmla="*/ 0 h 5838500"/>
              <a:gd name="connsiteX1" fmla="*/ 12191980 w 12191980"/>
              <a:gd name="connsiteY1" fmla="*/ 0 h 5838500"/>
              <a:gd name="connsiteX2" fmla="*/ 12191980 w 12191980"/>
              <a:gd name="connsiteY2" fmla="*/ 5838500 h 5838500"/>
              <a:gd name="connsiteX3" fmla="*/ 0 w 12191980"/>
              <a:gd name="connsiteY3" fmla="*/ 5838500 h 5838500"/>
            </a:gdLst>
            <a:ahLst/>
            <a:cxnLst>
              <a:cxn ang="0">
                <a:pos x="connsiteX0" y="connsiteY0"/>
              </a:cxn>
              <a:cxn ang="0">
                <a:pos x="connsiteX1" y="connsiteY1"/>
              </a:cxn>
              <a:cxn ang="0">
                <a:pos x="connsiteX2" y="connsiteY2"/>
              </a:cxn>
              <a:cxn ang="0">
                <a:pos x="connsiteX3" y="connsiteY3"/>
              </a:cxn>
            </a:cxnLst>
            <a:rect l="l" t="t" r="r" b="b"/>
            <a:pathLst>
              <a:path w="12191980" h="5838500">
                <a:moveTo>
                  <a:pt x="0" y="0"/>
                </a:moveTo>
                <a:lnTo>
                  <a:pt x="12191980" y="0"/>
                </a:lnTo>
                <a:lnTo>
                  <a:pt x="12191980" y="5838500"/>
                </a:lnTo>
                <a:lnTo>
                  <a:pt x="0" y="5838500"/>
                </a:lnTo>
                <a:close/>
              </a:path>
            </a:pathLst>
          </a:custGeom>
        </p:spPr>
      </p:pic>
      <p:sp>
        <p:nvSpPr>
          <p:cNvPr id="10" name="矩形 9"/>
          <p:cNvSpPr/>
          <p:nvPr/>
        </p:nvSpPr>
        <p:spPr>
          <a:xfrm>
            <a:off x="-24" y="1"/>
            <a:ext cx="14685078" cy="8229599"/>
          </a:xfrm>
          <a:prstGeom prst="rect">
            <a:avLst/>
          </a:prstGeom>
          <a:gradFill flip="none" rotWithShape="1">
            <a:gsLst>
              <a:gs pos="86000">
                <a:srgbClr val="EEEFF5"/>
              </a:gs>
              <a:gs pos="23000">
                <a:srgbClr val="0055CA">
                  <a:alpha val="72000"/>
                </a:srgbClr>
              </a:gs>
              <a:gs pos="90000">
                <a:srgbClr val="002FA7"/>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160" dirty="0"/>
          </a:p>
        </p:txBody>
      </p:sp>
      <p:sp>
        <p:nvSpPr>
          <p:cNvPr id="16" name="任意多边形: 形状 15"/>
          <p:cNvSpPr/>
          <p:nvPr/>
        </p:nvSpPr>
        <p:spPr>
          <a:xfrm>
            <a:off x="0" y="5330872"/>
            <a:ext cx="14630400" cy="2898728"/>
          </a:xfrm>
          <a:custGeom>
            <a:avLst/>
            <a:gdLst>
              <a:gd name="connsiteX0" fmla="*/ 0 w 12192000"/>
              <a:gd name="connsiteY0" fmla="*/ 0 h 2415607"/>
              <a:gd name="connsiteX1" fmla="*/ 1870334 w 12192000"/>
              <a:gd name="connsiteY1" fmla="*/ 0 h 2415607"/>
              <a:gd name="connsiteX2" fmla="*/ 3016685 w 12192000"/>
              <a:gd name="connsiteY2" fmla="*/ 609510 h 2415607"/>
              <a:gd name="connsiteX3" fmla="*/ 3049416 w 12192000"/>
              <a:gd name="connsiteY3" fmla="*/ 663386 h 2415607"/>
              <a:gd name="connsiteX4" fmla="*/ 3083324 w 12192000"/>
              <a:gd name="connsiteY4" fmla="*/ 607572 h 2415607"/>
              <a:gd name="connsiteX5" fmla="*/ 4226029 w 12192000"/>
              <a:gd name="connsiteY5" fmla="*/ 1 h 2415607"/>
              <a:gd name="connsiteX6" fmla="*/ 12192000 w 12192000"/>
              <a:gd name="connsiteY6" fmla="*/ 1 h 2415607"/>
              <a:gd name="connsiteX7" fmla="*/ 12192000 w 12192000"/>
              <a:gd name="connsiteY7" fmla="*/ 2415607 h 2415607"/>
              <a:gd name="connsiteX8" fmla="*/ 0 w 12192000"/>
              <a:gd name="connsiteY8" fmla="*/ 2415607 h 2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415607">
                <a:moveTo>
                  <a:pt x="0" y="0"/>
                </a:moveTo>
                <a:lnTo>
                  <a:pt x="1870334" y="0"/>
                </a:lnTo>
                <a:cubicBezTo>
                  <a:pt x="2347526" y="0"/>
                  <a:pt x="2768249" y="241776"/>
                  <a:pt x="3016685" y="609510"/>
                </a:cubicBezTo>
                <a:lnTo>
                  <a:pt x="3049416" y="663386"/>
                </a:lnTo>
                <a:lnTo>
                  <a:pt x="3083324" y="607572"/>
                </a:lnTo>
                <a:cubicBezTo>
                  <a:pt x="3330970" y="241008"/>
                  <a:pt x="3750354" y="1"/>
                  <a:pt x="4226029" y="1"/>
                </a:cubicBezTo>
                <a:lnTo>
                  <a:pt x="12192000" y="1"/>
                </a:lnTo>
                <a:lnTo>
                  <a:pt x="12192000" y="2415607"/>
                </a:lnTo>
                <a:lnTo>
                  <a:pt x="0" y="2415607"/>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160"/>
          </a:p>
        </p:txBody>
      </p:sp>
      <p:sp>
        <p:nvSpPr>
          <p:cNvPr id="4" name="任意多边形: 形状 3"/>
          <p:cNvSpPr/>
          <p:nvPr/>
        </p:nvSpPr>
        <p:spPr>
          <a:xfrm rot="2162132">
            <a:off x="8360542" y="1070955"/>
            <a:ext cx="6436847" cy="3269684"/>
          </a:xfrm>
          <a:custGeom>
            <a:avLst/>
            <a:gdLst>
              <a:gd name="connsiteX0" fmla="*/ 0 w 5364039"/>
              <a:gd name="connsiteY0" fmla="*/ 525134 h 2724737"/>
              <a:gd name="connsiteX1" fmla="*/ 585362 w 5364039"/>
              <a:gd name="connsiteY1" fmla="*/ 99288 h 2724737"/>
              <a:gd name="connsiteX2" fmla="*/ 589233 w 5364039"/>
              <a:gd name="connsiteY2" fmla="*/ 175953 h 2724737"/>
              <a:gd name="connsiteX3" fmla="*/ 2707914 w 5364039"/>
              <a:gd name="connsiteY3" fmla="*/ 2087882 h 2724737"/>
              <a:gd name="connsiteX4" fmla="*/ 4826594 w 5364039"/>
              <a:gd name="connsiteY4" fmla="*/ 175953 h 2724737"/>
              <a:gd name="connsiteX5" fmla="*/ 4835479 w 5364039"/>
              <a:gd name="connsiteY5" fmla="*/ 0 h 2724737"/>
              <a:gd name="connsiteX6" fmla="*/ 5364039 w 5364039"/>
              <a:gd name="connsiteY6" fmla="*/ 726551 h 2724737"/>
              <a:gd name="connsiteX7" fmla="*/ 5350068 w 5364039"/>
              <a:gd name="connsiteY7" fmla="*/ 780887 h 2724737"/>
              <a:gd name="connsiteX8" fmla="*/ 2707914 w 5364039"/>
              <a:gd name="connsiteY8" fmla="*/ 2724737 h 2724737"/>
              <a:gd name="connsiteX9" fmla="*/ 65761 w 5364039"/>
              <a:gd name="connsiteY9" fmla="*/ 780888 h 272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4039" h="2724737">
                <a:moveTo>
                  <a:pt x="0" y="525134"/>
                </a:moveTo>
                <a:lnTo>
                  <a:pt x="585362" y="99288"/>
                </a:lnTo>
                <a:lnTo>
                  <a:pt x="589233" y="175953"/>
                </a:lnTo>
                <a:cubicBezTo>
                  <a:pt x="698294" y="1249856"/>
                  <a:pt x="1605238" y="2087882"/>
                  <a:pt x="2707914" y="2087882"/>
                </a:cubicBezTo>
                <a:cubicBezTo>
                  <a:pt x="3810591" y="2087881"/>
                  <a:pt x="4717534" y="1249856"/>
                  <a:pt x="4826594" y="175953"/>
                </a:cubicBezTo>
                <a:lnTo>
                  <a:pt x="4835479" y="0"/>
                </a:lnTo>
                <a:lnTo>
                  <a:pt x="5364039" y="726551"/>
                </a:lnTo>
                <a:lnTo>
                  <a:pt x="5350068" y="780887"/>
                </a:lnTo>
                <a:cubicBezTo>
                  <a:pt x="4999793" y="1907055"/>
                  <a:pt x="3949343" y="2724737"/>
                  <a:pt x="2707914" y="2724737"/>
                </a:cubicBezTo>
                <a:cubicBezTo>
                  <a:pt x="1466485" y="2724737"/>
                  <a:pt x="416035" y="1907056"/>
                  <a:pt x="65761" y="780888"/>
                </a:cubicBezTo>
                <a:close/>
              </a:path>
            </a:pathLst>
          </a:custGeom>
          <a:gradFill>
            <a:gsLst>
              <a:gs pos="42000">
                <a:schemeClr val="bg1">
                  <a:alpha val="20000"/>
                </a:schemeClr>
              </a:gs>
              <a:gs pos="100000">
                <a:schemeClr val="bg1">
                  <a:alpha val="64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160" dirty="0">
              <a:solidFill>
                <a:schemeClr val="tx1"/>
              </a:solidFill>
            </a:endParaRPr>
          </a:p>
        </p:txBody>
      </p:sp>
      <p:sp>
        <p:nvSpPr>
          <p:cNvPr id="26" name="文本框 25"/>
          <p:cNvSpPr txBox="1"/>
          <p:nvPr/>
        </p:nvSpPr>
        <p:spPr>
          <a:xfrm>
            <a:off x="-1865166" y="5383025"/>
            <a:ext cx="7536939" cy="3647537"/>
          </a:xfrm>
          <a:prstGeom prst="rect">
            <a:avLst/>
          </a:prstGeom>
          <a:noFill/>
        </p:spPr>
        <p:txBody>
          <a:bodyPr wrap="square" rtlCol="0">
            <a:spAutoFit/>
          </a:bodyPr>
          <a:lstStyle/>
          <a:p>
            <a:pPr algn="ctr">
              <a:lnSpc>
                <a:spcPct val="120000"/>
              </a:lnSpc>
            </a:pPr>
            <a:r>
              <a:rPr lang="en-US" altLang="zh-CN" sz="2160" i="1" dirty="0">
                <a:solidFill>
                  <a:schemeClr val="accent1"/>
                </a:solidFill>
                <a:latin typeface="Times New Roman" panose="02020603050405020304" pitchFamily="18" charset="0"/>
                <a:cs typeface="Times New Roman" panose="02020603050405020304" pitchFamily="18" charset="0"/>
              </a:rPr>
              <a:t>Supervision</a:t>
            </a:r>
          </a:p>
          <a:p>
            <a:pPr algn="ctr">
              <a:lnSpc>
                <a:spcPct val="120000"/>
              </a:lnSpc>
            </a:pPr>
            <a:r>
              <a:rPr lang="en-US" altLang="zh-CN" sz="2160" i="1" dirty="0" err="1">
                <a:solidFill>
                  <a:schemeClr val="accent1"/>
                </a:solidFill>
                <a:latin typeface="Times New Roman" panose="02020603050405020304" pitchFamily="18" charset="0"/>
                <a:cs typeface="Times New Roman" panose="02020603050405020304" pitchFamily="18" charset="0"/>
              </a:rPr>
              <a:t>Asst.Prof</a:t>
            </a:r>
            <a:r>
              <a:rPr lang="en-US" altLang="zh-CN" sz="2160" i="1" dirty="0">
                <a:solidFill>
                  <a:schemeClr val="accent1"/>
                </a:solidFill>
                <a:latin typeface="Times New Roman" panose="02020603050405020304" pitchFamily="18" charset="0"/>
                <a:cs typeface="Times New Roman" panose="02020603050405020304" pitchFamily="18" charset="0"/>
              </a:rPr>
              <a:t> :Asaad Hamid</a:t>
            </a:r>
          </a:p>
          <a:p>
            <a:pPr algn="ctr">
              <a:lnSpc>
                <a:spcPct val="120000"/>
              </a:lnSpc>
            </a:pPr>
            <a:r>
              <a:rPr lang="en-US" altLang="zh-CN" sz="2160" i="1" dirty="0">
                <a:solidFill>
                  <a:schemeClr val="accent1"/>
                </a:solidFill>
                <a:latin typeface="Times New Roman" panose="02020603050405020304" pitchFamily="18" charset="0"/>
                <a:cs typeface="Times New Roman" panose="02020603050405020304" pitchFamily="18" charset="0"/>
              </a:rPr>
              <a:t>Provided By :</a:t>
            </a:r>
          </a:p>
          <a:p>
            <a:pPr algn="ctr">
              <a:lnSpc>
                <a:spcPct val="120000"/>
              </a:lnSpc>
            </a:pPr>
            <a:r>
              <a:rPr lang="en-US" altLang="zh-CN" sz="2160" i="1" dirty="0">
                <a:solidFill>
                  <a:schemeClr val="accent1"/>
                </a:solidFill>
                <a:latin typeface="Times New Roman" panose="02020603050405020304" pitchFamily="18" charset="0"/>
                <a:cs typeface="Times New Roman" panose="02020603050405020304" pitchFamily="18" charset="0"/>
              </a:rPr>
              <a:t>Lojin Essam</a:t>
            </a:r>
          </a:p>
          <a:p>
            <a:pPr algn="ctr">
              <a:lnSpc>
                <a:spcPct val="120000"/>
              </a:lnSpc>
            </a:pPr>
            <a:r>
              <a:rPr lang="en-US" altLang="zh-CN" sz="2160" i="1" dirty="0">
                <a:solidFill>
                  <a:schemeClr val="accent1"/>
                </a:solidFill>
                <a:latin typeface="Times New Roman" panose="02020603050405020304" pitchFamily="18" charset="0"/>
                <a:cs typeface="Times New Roman" panose="02020603050405020304" pitchFamily="18" charset="0"/>
              </a:rPr>
              <a:t>Ahmed Falah</a:t>
            </a:r>
          </a:p>
          <a:p>
            <a:pPr algn="ctr">
              <a:lnSpc>
                <a:spcPct val="120000"/>
              </a:lnSpc>
            </a:pPr>
            <a:r>
              <a:rPr lang="en-US" altLang="zh-CN" sz="2160" i="1" dirty="0">
                <a:solidFill>
                  <a:schemeClr val="accent1"/>
                </a:solidFill>
                <a:latin typeface="Times New Roman" panose="02020603050405020304" pitchFamily="18" charset="0"/>
                <a:cs typeface="Times New Roman" panose="02020603050405020304" pitchFamily="18" charset="0"/>
              </a:rPr>
              <a:t>Mortada Adel</a:t>
            </a:r>
          </a:p>
          <a:p>
            <a:pPr algn="ctr">
              <a:lnSpc>
                <a:spcPct val="120000"/>
              </a:lnSpc>
            </a:pPr>
            <a:r>
              <a:rPr lang="en-US" altLang="zh-CN" sz="2160" i="1" dirty="0">
                <a:solidFill>
                  <a:schemeClr val="accent1"/>
                </a:solidFill>
                <a:latin typeface="Times New Roman" panose="02020603050405020304" pitchFamily="18" charset="0"/>
                <a:cs typeface="Times New Roman" panose="02020603050405020304" pitchFamily="18" charset="0"/>
              </a:rPr>
              <a:t>Ali Ahmed </a:t>
            </a:r>
          </a:p>
          <a:p>
            <a:pPr algn="ctr">
              <a:lnSpc>
                <a:spcPct val="120000"/>
              </a:lnSpc>
            </a:pPr>
            <a:endParaRPr lang="en-US" altLang="zh-CN" sz="2160" i="1" dirty="0">
              <a:solidFill>
                <a:schemeClr val="accent1"/>
              </a:solidFill>
              <a:latin typeface="Times New Roman" panose="02020603050405020304" pitchFamily="18" charset="0"/>
              <a:cs typeface="Times New Roman" panose="02020603050405020304" pitchFamily="18" charset="0"/>
            </a:endParaRPr>
          </a:p>
          <a:p>
            <a:pPr algn="ctr">
              <a:lnSpc>
                <a:spcPct val="120000"/>
              </a:lnSpc>
            </a:pPr>
            <a:endParaRPr lang="en-US" altLang="zh-CN" sz="2160" i="1" dirty="0">
              <a:solidFill>
                <a:schemeClr val="accent1"/>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0" y="1203035"/>
            <a:ext cx="14630352" cy="3642407"/>
          </a:xfrm>
          <a:prstGeom prst="rect">
            <a:avLst/>
          </a:prstGeom>
          <a:noFill/>
        </p:spPr>
        <p:txBody>
          <a:bodyPr wrap="square" rtlCol="0" anchor="ctr">
            <a:spAutoFit/>
          </a:bodyPr>
          <a:lstStyle/>
          <a:p>
            <a:pPr algn="ctr">
              <a:lnSpc>
                <a:spcPct val="120000"/>
              </a:lnSpc>
            </a:pPr>
            <a:r>
              <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ARDUINO</a:t>
            </a:r>
            <a:r>
              <a:rPr lang="en-US" altLang="zh-CN" sz="6600" b="1" dirty="0">
                <a:solidFill>
                  <a:schemeClr val="bg1"/>
                </a:solidFill>
                <a:latin typeface="Times New Roman" panose="02020603050405020304" pitchFamily="18" charset="0"/>
                <a:cs typeface="Times New Roman" panose="02020603050405020304" pitchFamily="18" charset="0"/>
              </a:rPr>
              <a:t> </a:t>
            </a:r>
            <a:r>
              <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BASED</a:t>
            </a:r>
            <a:r>
              <a:rPr lang="en-US" altLang="zh-CN" sz="6600" b="1" dirty="0">
                <a:solidFill>
                  <a:schemeClr val="bg1"/>
                </a:solidFill>
                <a:latin typeface="Times New Roman" panose="02020603050405020304" pitchFamily="18" charset="0"/>
                <a:cs typeface="Times New Roman" panose="02020603050405020304" pitchFamily="18" charset="0"/>
              </a:rPr>
              <a:t> </a:t>
            </a:r>
            <a:r>
              <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HEARING</a:t>
            </a:r>
            <a:r>
              <a:rPr lang="en-US" altLang="zh-CN" sz="6600" b="1" dirty="0">
                <a:solidFill>
                  <a:schemeClr val="bg1"/>
                </a:solidFill>
                <a:latin typeface="Times New Roman" panose="02020603050405020304" pitchFamily="18" charset="0"/>
                <a:cs typeface="Times New Roman" panose="02020603050405020304" pitchFamily="18" charset="0"/>
              </a:rPr>
              <a:t> </a:t>
            </a:r>
            <a:r>
              <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AID</a:t>
            </a:r>
            <a:r>
              <a:rPr lang="en-US" altLang="zh-CN" sz="6600" b="1" dirty="0">
                <a:solidFill>
                  <a:schemeClr val="bg1"/>
                </a:solidFill>
                <a:latin typeface="Times New Roman" panose="02020603050405020304" pitchFamily="18" charset="0"/>
                <a:cs typeface="Times New Roman" panose="02020603050405020304" pitchFamily="18" charset="0"/>
              </a:rPr>
              <a:t> </a:t>
            </a:r>
            <a:r>
              <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FOR</a:t>
            </a:r>
            <a:r>
              <a:rPr lang="en-US" altLang="zh-CN" sz="6600" b="1" dirty="0">
                <a:solidFill>
                  <a:schemeClr val="bg1"/>
                </a:solidFill>
                <a:latin typeface="Times New Roman" panose="02020603050405020304" pitchFamily="18" charset="0"/>
                <a:cs typeface="Times New Roman" panose="02020603050405020304" pitchFamily="18" charset="0"/>
              </a:rPr>
              <a:t> </a:t>
            </a:r>
            <a:r>
              <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INDIVIDUALS</a:t>
            </a:r>
            <a:r>
              <a:rPr lang="en-US" altLang="zh-CN" sz="6600" b="1" dirty="0">
                <a:solidFill>
                  <a:schemeClr val="bg1"/>
                </a:solidFill>
                <a:latin typeface="Times New Roman" panose="02020603050405020304" pitchFamily="18" charset="0"/>
                <a:cs typeface="Times New Roman" panose="02020603050405020304" pitchFamily="18" charset="0"/>
              </a:rPr>
              <a:t> </a:t>
            </a:r>
            <a:r>
              <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WITH</a:t>
            </a:r>
            <a:r>
              <a:rPr lang="en-US" altLang="zh-CN" sz="6600" b="1" dirty="0">
                <a:solidFill>
                  <a:schemeClr val="bg1"/>
                </a:solidFill>
                <a:latin typeface="Times New Roman" panose="02020603050405020304" pitchFamily="18" charset="0"/>
                <a:cs typeface="Times New Roman" panose="02020603050405020304" pitchFamily="18" charset="0"/>
              </a:rPr>
              <a:t> </a:t>
            </a:r>
            <a:r>
              <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HEARING</a:t>
            </a:r>
            <a:r>
              <a:rPr lang="en-US" altLang="zh-CN" sz="6600" b="1" dirty="0">
                <a:solidFill>
                  <a:schemeClr val="bg1"/>
                </a:solidFill>
                <a:latin typeface="Times New Roman" panose="02020603050405020304" pitchFamily="18" charset="0"/>
                <a:cs typeface="Times New Roman" panose="02020603050405020304" pitchFamily="18" charset="0"/>
              </a:rPr>
              <a:t> </a:t>
            </a:r>
            <a:r>
              <a:rPr lang="en-US" altLang="zh-CN" sz="66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IMPAIRMENT</a:t>
            </a:r>
          </a:p>
        </p:txBody>
      </p:sp>
      <p:pic>
        <p:nvPicPr>
          <p:cNvPr id="6" name="图片 5"/>
          <p:cNvPicPr>
            <a:picLocks noChangeAspect="1"/>
          </p:cNvPicPr>
          <p:nvPr/>
        </p:nvPicPr>
        <p:blipFill>
          <a:blip r:embed="rId3">
            <a:extLst>
              <a:ext uri="{BEBA8EAE-BF5A-486C-A8C5-ECC9F3942E4B}">
                <a14:imgProps xmlns:a14="http://schemas.microsoft.com/office/drawing/2010/main">
                  <a14:imgLayer r:embed="rId4">
                    <a14:imgEffect>
                      <a14:backgroundRemoval t="9206" b="95714" l="10000" r="90000">
                        <a14:foregroundMark x1="57344" y1="9365" x2="47188" y2="9683"/>
                        <a14:foregroundMark x1="21406" y1="95714" x2="56406" y2="94762"/>
                      </a14:backgroundRemoval>
                    </a14:imgEffect>
                  </a14:imgLayer>
                </a14:imgProps>
              </a:ext>
            </a:extLst>
          </a:blip>
          <a:srcRect/>
          <a:stretch/>
        </p:blipFill>
        <p:spPr>
          <a:xfrm>
            <a:off x="6852367" y="3922629"/>
            <a:ext cx="9643199" cy="4746263"/>
          </a:xfrm>
          <a:prstGeom prst="ellipse">
            <a:avLst/>
          </a:prstGeom>
          <a:ln>
            <a:noFill/>
          </a:ln>
          <a:effectLst>
            <a:outerShdw dist="50800" dir="21540000" sx="16000" sy="16000" algn="ctr" rotWithShape="0">
              <a:schemeClr val="bg1">
                <a:alpha val="92000"/>
              </a:schemeClr>
            </a:outerShdw>
            <a:softEdge rad="112500"/>
          </a:effectLst>
        </p:spPr>
      </p:pic>
      <p:sp>
        <p:nvSpPr>
          <p:cNvPr id="7" name="TextBox 6">
            <a:extLst>
              <a:ext uri="{FF2B5EF4-FFF2-40B4-BE49-F238E27FC236}">
                <a16:creationId xmlns:a16="http://schemas.microsoft.com/office/drawing/2014/main" id="{8DD544DD-1163-556C-CF45-F627F7D46006}"/>
              </a:ext>
            </a:extLst>
          </p:cNvPr>
          <p:cNvSpPr txBox="1"/>
          <p:nvPr/>
        </p:nvSpPr>
        <p:spPr>
          <a:xfrm>
            <a:off x="-266678" y="366856"/>
            <a:ext cx="9048997" cy="461665"/>
          </a:xfrm>
          <a:prstGeom prst="rect">
            <a:avLst/>
          </a:prstGeom>
          <a:noFill/>
        </p:spPr>
        <p:txBody>
          <a:bodyPr wrap="square" rtlCol="0">
            <a:spAutoFit/>
          </a:bodyPr>
          <a:lstStyle/>
          <a:p>
            <a:pPr algn="ct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AL-MANSOUR</a:t>
            </a:r>
            <a:r>
              <a:rPr lang="en-US" sz="2400" b="1" dirty="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UNIVERSITY</a:t>
            </a:r>
            <a:r>
              <a:rPr lang="en-US" sz="2400" b="1" dirty="0">
                <a:solidFill>
                  <a:schemeClr val="tx1">
                    <a:lumMod val="85000"/>
                    <a:lumOff val="1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COLLEGE</a:t>
            </a:r>
          </a:p>
        </p:txBody>
      </p:sp>
      <p:pic>
        <p:nvPicPr>
          <p:cNvPr id="8" name="Picture 7">
            <a:extLst>
              <a:ext uri="{FF2B5EF4-FFF2-40B4-BE49-F238E27FC236}">
                <a16:creationId xmlns:a16="http://schemas.microsoft.com/office/drawing/2014/main" id="{9A628E0A-1216-5FF7-E49E-260FC4BCEE86}"/>
              </a:ext>
            </a:extLst>
          </p:cNvPr>
          <p:cNvPicPr>
            <a:picLocks noChangeAspect="1"/>
          </p:cNvPicPr>
          <p:nvPr/>
        </p:nvPicPr>
        <p:blipFill>
          <a:blip r:embed="rId5"/>
          <a:stretch>
            <a:fillRect/>
          </a:stretch>
        </p:blipFill>
        <p:spPr>
          <a:xfrm>
            <a:off x="54654" y="-20364"/>
            <a:ext cx="1182727" cy="1438781"/>
          </a:xfrm>
          <a:prstGeom prst="rect">
            <a:avLst/>
          </a:prstGeom>
        </p:spPr>
      </p:pic>
      <p:sp>
        <p:nvSpPr>
          <p:cNvPr id="9" name="TextBox 8">
            <a:extLst>
              <a:ext uri="{FF2B5EF4-FFF2-40B4-BE49-F238E27FC236}">
                <a16:creationId xmlns:a16="http://schemas.microsoft.com/office/drawing/2014/main" id="{A9889FE0-A25D-EF02-DAB4-B9FA55153803}"/>
              </a:ext>
            </a:extLst>
          </p:cNvPr>
          <p:cNvSpPr txBox="1"/>
          <p:nvPr/>
        </p:nvSpPr>
        <p:spPr>
          <a:xfrm>
            <a:off x="1085580" y="749029"/>
            <a:ext cx="8166424" cy="461665"/>
          </a:xfrm>
          <a:prstGeom prst="rect">
            <a:avLst/>
          </a:prstGeom>
          <a:noFill/>
        </p:spPr>
        <p:txBody>
          <a:bodyPr wrap="square" rtlCol="0">
            <a:spAutoFit/>
          </a:bodyPr>
          <a:lstStyle/>
          <a:p>
            <a:pPr algn="ctr" defTabSz="457189"/>
            <a:r>
              <a:rPr lang="en-US" sz="2400" b="1" dirty="0">
                <a:solidFill>
                  <a:schemeClr val="bg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Department Of Medical Equipment Technology Engineering</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250"/>
                                        <p:tgtEl>
                                          <p:spTgt spid="10"/>
                                        </p:tgtEl>
                                      </p:cBhvr>
                                    </p:animEffect>
                                  </p:childTnLst>
                                </p:cTn>
                              </p:par>
                            </p:childTnLst>
                          </p:cTn>
                        </p:par>
                        <p:par>
                          <p:cTn id="8" fill="hold">
                            <p:stCondLst>
                              <p:cond delay="250"/>
                            </p:stCondLst>
                            <p:childTnLst>
                              <p:par>
                                <p:cTn id="9" presetID="22" presetClass="entr" presetSubtype="4"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750"/>
                            </p:stCondLst>
                            <p:childTnLst>
                              <p:par>
                                <p:cTn id="13" presetID="22" presetClass="entr" presetSubtype="4" fill="hold" grpId="0" nodeType="after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wipe(down)">
                                      <p:cBhvr>
                                        <p:cTn id="15" dur="500"/>
                                        <p:tgtEl>
                                          <p:spTgt spid="16"/>
                                        </p:tgtEl>
                                      </p:cBhvr>
                                    </p:animEffect>
                                  </p:childTnLst>
                                </p:cTn>
                              </p:par>
                              <p:par>
                                <p:cTn id="16" presetID="2" presetClass="entr" presetSubtype="4"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additive="base">
                                        <p:cTn id="18" dur="500" fill="hold"/>
                                        <p:tgtEl>
                                          <p:spTgt spid="6"/>
                                        </p:tgtEl>
                                        <p:attrNameLst>
                                          <p:attrName>ppt_x</p:attrName>
                                        </p:attrNameLst>
                                      </p:cBhvr>
                                      <p:tavLst>
                                        <p:tav tm="0">
                                          <p:val>
                                            <p:strVal val="#ppt_x"/>
                                          </p:val>
                                        </p:tav>
                                        <p:tav tm="100000">
                                          <p:val>
                                            <p:strVal val="#ppt_x"/>
                                          </p:val>
                                        </p:tav>
                                      </p:tavLst>
                                    </p:anim>
                                    <p:anim calcmode="lin" valueType="num">
                                      <p:cBhvr additive="base">
                                        <p:cTn id="19" dur="500" fill="hold"/>
                                        <p:tgtEl>
                                          <p:spTgt spid="6"/>
                                        </p:tgtEl>
                                        <p:attrNameLst>
                                          <p:attrName>ppt_y</p:attrName>
                                        </p:attrNameLst>
                                      </p:cBhvr>
                                      <p:tavLst>
                                        <p:tav tm="0">
                                          <p:val>
                                            <p:strVal val="1+#ppt_h/2"/>
                                          </p:val>
                                        </p:tav>
                                        <p:tav tm="100000">
                                          <p:val>
                                            <p:strVal val="#ppt_y"/>
                                          </p:val>
                                        </p:tav>
                                      </p:tavLst>
                                    </p:anim>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27">
                                            <p:txEl>
                                              <p:pRg st="0" end="0"/>
                                            </p:txEl>
                                          </p:spTgt>
                                        </p:tgtEl>
                                        <p:attrNameLst>
                                          <p:attrName>style.visibility</p:attrName>
                                        </p:attrNameLst>
                                      </p:cBhvr>
                                      <p:to>
                                        <p:strVal val="visible"/>
                                      </p:to>
                                    </p:set>
                                    <p:animEffect transition="in" filter="fade">
                                      <p:cBhvr>
                                        <p:cTn id="23" dur="500"/>
                                        <p:tgtEl>
                                          <p:spTgt spid="27">
                                            <p:txEl>
                                              <p:pRg st="0" end="0"/>
                                            </p:txEl>
                                          </p:spTgt>
                                        </p:tgtEl>
                                      </p:cBhvr>
                                    </p:animEffect>
                                  </p:childTnLst>
                                </p:cTn>
                              </p:par>
                            </p:childTnLst>
                          </p:cTn>
                        </p:par>
                        <p:par>
                          <p:cTn id="24" fill="hold">
                            <p:stCondLst>
                              <p:cond delay="1750"/>
                            </p:stCondLst>
                            <p:childTnLst>
                              <p:par>
                                <p:cTn id="25" presetID="10" presetClass="entr" presetSubtype="0" fill="hold" nodeType="after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9">
                                            <p:txEl>
                                              <p:pRg st="0" end="0"/>
                                            </p:txEl>
                                          </p:spTgt>
                                        </p:tgtEl>
                                        <p:attrNameLst>
                                          <p:attrName>style.visibility</p:attrName>
                                        </p:attrNameLst>
                                      </p:cBhvr>
                                      <p:to>
                                        <p:strVal val="visible"/>
                                      </p:to>
                                    </p:set>
                                    <p:animEffect transition="in" filter="fade">
                                      <p:cBhvr>
                                        <p:cTn id="30" dur="500"/>
                                        <p:tgtEl>
                                          <p:spTgt spid="9">
                                            <p:txEl>
                                              <p:pRg st="0" end="0"/>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500"/>
                                        <p:tgtEl>
                                          <p:spTgt spid="8"/>
                                        </p:tgtEl>
                                      </p:cBhvr>
                                    </p:animEffect>
                                  </p:childTnLst>
                                </p:cTn>
                              </p:par>
                              <p:par>
                                <p:cTn id="34" presetID="22" presetClass="entr" presetSubtype="1"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wipe(up)">
                                      <p:cBhvr>
                                        <p:cTn id="3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4" grpId="0" animBg="1"/>
      <p:bldP spid="2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1"/>
          <p:cNvSpPr/>
          <p:nvPr/>
        </p:nvSpPr>
        <p:spPr>
          <a:xfrm>
            <a:off x="2300039" y="4794788"/>
            <a:ext cx="2988588" cy="1015287"/>
          </a:xfrm>
          <a:prstGeom prst="roundRect">
            <a:avLst>
              <a:gd name="adj" fmla="val 150034"/>
            </a:avLst>
          </a:prstGeom>
          <a:solidFill>
            <a:srgbClr val="F3F3FF"/>
          </a:solidFill>
          <a:ln w="22860">
            <a:solidFill>
              <a:srgbClr val="2D4DF2"/>
            </a:solidFill>
            <a:prstDash val="solid"/>
          </a:ln>
        </p:spPr>
        <p:txBody>
          <a:bodyPr/>
          <a:lstStyle/>
          <a:p>
            <a:endParaRPr lang="en-US" dirty="0"/>
          </a:p>
        </p:txBody>
      </p:sp>
      <p:sp>
        <p:nvSpPr>
          <p:cNvPr id="6" name="Shape 4"/>
          <p:cNvSpPr/>
          <p:nvPr/>
        </p:nvSpPr>
        <p:spPr>
          <a:xfrm>
            <a:off x="5359171" y="7017904"/>
            <a:ext cx="3253261" cy="1015288"/>
          </a:xfrm>
          <a:prstGeom prst="roundRect">
            <a:avLst>
              <a:gd name="adj" fmla="val 150034"/>
            </a:avLst>
          </a:prstGeom>
          <a:solidFill>
            <a:srgbClr val="F3F3FF"/>
          </a:solidFill>
          <a:ln w="22860">
            <a:solidFill>
              <a:srgbClr val="018CE1"/>
            </a:solidFill>
            <a:prstDash val="solid"/>
          </a:ln>
        </p:spPr>
        <p:txBody>
          <a:bodyPr/>
          <a:lstStyle/>
          <a:p>
            <a:endParaRPr lang="en-US" dirty="0"/>
          </a:p>
        </p:txBody>
      </p:sp>
      <p:sp>
        <p:nvSpPr>
          <p:cNvPr id="9" name="Shape 7"/>
          <p:cNvSpPr/>
          <p:nvPr/>
        </p:nvSpPr>
        <p:spPr>
          <a:xfrm>
            <a:off x="384563" y="3683229"/>
            <a:ext cx="2988707" cy="1015288"/>
          </a:xfrm>
          <a:prstGeom prst="roundRect">
            <a:avLst>
              <a:gd name="adj" fmla="val 150034"/>
            </a:avLst>
          </a:prstGeom>
          <a:solidFill>
            <a:srgbClr val="F3F3FF"/>
          </a:solidFill>
          <a:ln w="22860">
            <a:solidFill>
              <a:srgbClr val="DA33BF"/>
            </a:solidFill>
            <a:prstDash val="solid"/>
          </a:ln>
        </p:spPr>
        <p:txBody>
          <a:bodyPr/>
          <a:lstStyle/>
          <a:p>
            <a:endParaRPr lang="en-US" dirty="0"/>
          </a:p>
        </p:txBody>
      </p:sp>
      <p:sp>
        <p:nvSpPr>
          <p:cNvPr id="12" name="Shape 10"/>
          <p:cNvSpPr/>
          <p:nvPr/>
        </p:nvSpPr>
        <p:spPr>
          <a:xfrm>
            <a:off x="3732541" y="5906346"/>
            <a:ext cx="3253261" cy="1015287"/>
          </a:xfrm>
          <a:prstGeom prst="roundRect">
            <a:avLst>
              <a:gd name="adj" fmla="val 150034"/>
            </a:avLst>
          </a:prstGeom>
          <a:solidFill>
            <a:srgbClr val="F3F3FF"/>
          </a:solidFill>
          <a:ln w="22860">
            <a:solidFill>
              <a:srgbClr val="726EB4"/>
            </a:solidFill>
            <a:prstDash val="solid"/>
          </a:ln>
        </p:spPr>
      </p:sp>
      <p:sp>
        <p:nvSpPr>
          <p:cNvPr id="20" name="TextBox 19">
            <a:extLst>
              <a:ext uri="{FF2B5EF4-FFF2-40B4-BE49-F238E27FC236}">
                <a16:creationId xmlns:a16="http://schemas.microsoft.com/office/drawing/2014/main" id="{DA86FD74-D7E7-16E5-F97E-EC7D442B1E24}"/>
              </a:ext>
            </a:extLst>
          </p:cNvPr>
          <p:cNvSpPr txBox="1"/>
          <p:nvPr/>
        </p:nvSpPr>
        <p:spPr>
          <a:xfrm>
            <a:off x="3338499" y="5394576"/>
            <a:ext cx="3100388" cy="830997"/>
          </a:xfrm>
          <a:prstGeom prst="rect">
            <a:avLst/>
          </a:prstGeom>
          <a:noFill/>
        </p:spPr>
        <p:txBody>
          <a:bodyPr wrap="square">
            <a:spAutoFit/>
          </a:bodyPr>
          <a:lstStyle/>
          <a:p>
            <a:endParaRPr lang="en-US" sz="2400" dirty="0">
              <a:latin typeface="Arial" panose="020B0604020202020204" pitchFamily="34" charset="0"/>
              <a:cs typeface="Arial" panose="020B0604020202020204" pitchFamily="34" charset="0"/>
            </a:endParaRPr>
          </a:p>
          <a:p>
            <a:endParaRPr lang="en-US" sz="24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ED572ADE-C3D8-5FC0-2A2D-6AF91888FD3B}"/>
              </a:ext>
            </a:extLst>
          </p:cNvPr>
          <p:cNvSpPr txBox="1"/>
          <p:nvPr/>
        </p:nvSpPr>
        <p:spPr>
          <a:xfrm>
            <a:off x="2392191" y="5051264"/>
            <a:ext cx="2847498" cy="461665"/>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 Bed Temp: 60°C</a:t>
            </a:r>
          </a:p>
        </p:txBody>
      </p:sp>
      <p:sp>
        <p:nvSpPr>
          <p:cNvPr id="26" name="TextBox 25">
            <a:extLst>
              <a:ext uri="{FF2B5EF4-FFF2-40B4-BE49-F238E27FC236}">
                <a16:creationId xmlns:a16="http://schemas.microsoft.com/office/drawing/2014/main" id="{7F2F68EB-DF17-BC6E-9BC8-CACAC928C25E}"/>
              </a:ext>
            </a:extLst>
          </p:cNvPr>
          <p:cNvSpPr txBox="1"/>
          <p:nvPr/>
        </p:nvSpPr>
        <p:spPr>
          <a:xfrm>
            <a:off x="4136461" y="6153387"/>
            <a:ext cx="3253261" cy="4616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 Speed: 80 Mm/S</a:t>
            </a:r>
          </a:p>
        </p:txBody>
      </p:sp>
      <p:sp>
        <p:nvSpPr>
          <p:cNvPr id="28" name="TextBox 27">
            <a:extLst>
              <a:ext uri="{FF2B5EF4-FFF2-40B4-BE49-F238E27FC236}">
                <a16:creationId xmlns:a16="http://schemas.microsoft.com/office/drawing/2014/main" id="{ED4E2984-ECB7-68B6-4F4A-BF1F87C38527}"/>
              </a:ext>
            </a:extLst>
          </p:cNvPr>
          <p:cNvSpPr txBox="1"/>
          <p:nvPr/>
        </p:nvSpPr>
        <p:spPr>
          <a:xfrm>
            <a:off x="5420458" y="7294715"/>
            <a:ext cx="3130688" cy="4616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Layer Height:0.2 mm</a:t>
            </a:r>
          </a:p>
        </p:txBody>
      </p:sp>
      <p:sp>
        <p:nvSpPr>
          <p:cNvPr id="2" name="Text 0"/>
          <p:cNvSpPr/>
          <p:nvPr/>
        </p:nvSpPr>
        <p:spPr>
          <a:xfrm>
            <a:off x="461843" y="849738"/>
            <a:ext cx="13236893" cy="843914"/>
          </a:xfrm>
          <a:prstGeom prst="rect">
            <a:avLst/>
          </a:prstGeom>
          <a:noFill/>
          <a:ln/>
        </p:spPr>
        <p:txBody>
          <a:bodyPr wrap="none" lIns="0" tIns="0" rIns="0" bIns="0" rtlCol="0" anchor="t"/>
          <a:lstStyle/>
          <a:p>
            <a:pPr marL="0" indent="0">
              <a:lnSpc>
                <a:spcPts val="5350"/>
              </a:lnSpc>
              <a:buNone/>
            </a:pPr>
            <a:r>
              <a:rPr lang="en-US" sz="4450" dirty="0">
                <a:solidFill>
                  <a:srgbClr val="7068F4"/>
                </a:solidFill>
                <a:latin typeface="Barlow Bold" panose="00000800000000000000" pitchFamily="2" charset="0"/>
                <a:ea typeface="Nunito Semi Bold" pitchFamily="34" charset="-122"/>
                <a:cs typeface="Nunito Semi Bold" pitchFamily="34" charset="-120"/>
              </a:rPr>
              <a:t>3D Printing and Manufacturing</a:t>
            </a:r>
            <a:endParaRPr lang="en-US" sz="4450" dirty="0">
              <a:solidFill>
                <a:srgbClr val="7068F4"/>
              </a:solidFill>
              <a:latin typeface="Barlow Bold" panose="00000800000000000000" pitchFamily="2" charset="0"/>
            </a:endParaRPr>
          </a:p>
        </p:txBody>
      </p:sp>
      <p:sp>
        <p:nvSpPr>
          <p:cNvPr id="18" name="TextBox 17">
            <a:extLst>
              <a:ext uri="{FF2B5EF4-FFF2-40B4-BE49-F238E27FC236}">
                <a16:creationId xmlns:a16="http://schemas.microsoft.com/office/drawing/2014/main" id="{E93DC092-F762-F311-9EBE-6E08BC935B47}"/>
              </a:ext>
            </a:extLst>
          </p:cNvPr>
          <p:cNvSpPr txBox="1"/>
          <p:nvPr/>
        </p:nvSpPr>
        <p:spPr>
          <a:xfrm>
            <a:off x="461843" y="1521945"/>
            <a:ext cx="13675280" cy="1951496"/>
          </a:xfrm>
          <a:prstGeom prst="rect">
            <a:avLst/>
          </a:prstGeom>
          <a:noFill/>
        </p:spPr>
        <p:txBody>
          <a:bodyPr wrap="square">
            <a:spAutoFit/>
          </a:bodyPr>
          <a:lstStyle/>
          <a:p>
            <a:pPr algn="just">
              <a:lnSpc>
                <a:spcPct val="150000"/>
              </a:lnSpc>
            </a:pPr>
            <a:r>
              <a:rPr lang="en-US" sz="2800" dirty="0">
                <a:latin typeface="Arial" panose="020B0604020202020204" pitchFamily="34" charset="0"/>
                <a:cs typeface="Arial" panose="020B0604020202020204" pitchFamily="34" charset="0"/>
              </a:rPr>
              <a:t>The Hearing Aid Structure Was Designed Using </a:t>
            </a:r>
            <a:r>
              <a:rPr lang="en-US" sz="2800" dirty="0" err="1">
                <a:latin typeface="Arial" panose="020B0604020202020204" pitchFamily="34" charset="0"/>
                <a:cs typeface="Arial" panose="020B0604020202020204" pitchFamily="34" charset="0"/>
              </a:rPr>
              <a:t>Solidworks</a:t>
            </a:r>
            <a:r>
              <a:rPr lang="en-US" sz="2800" dirty="0">
                <a:latin typeface="Arial" panose="020B0604020202020204" pitchFamily="34" charset="0"/>
                <a:cs typeface="Arial" panose="020B0604020202020204" pitchFamily="34" charset="0"/>
              </a:rPr>
              <a:t> And Printed With </a:t>
            </a:r>
            <a:r>
              <a:rPr lang="en-US" sz="2800" dirty="0" err="1">
                <a:latin typeface="Arial" panose="020B0604020202020204" pitchFamily="34" charset="0"/>
                <a:cs typeface="Arial" panose="020B0604020202020204" pitchFamily="34" charset="0"/>
              </a:rPr>
              <a:t>Anycubic</a:t>
            </a:r>
            <a:r>
              <a:rPr lang="en-US" sz="2800" dirty="0">
                <a:latin typeface="Arial" panose="020B0604020202020204" pitchFamily="34" charset="0"/>
                <a:cs typeface="Arial" panose="020B0604020202020204" pitchFamily="34" charset="0"/>
              </a:rPr>
              <a:t> </a:t>
            </a:r>
            <a:r>
              <a:rPr lang="en-US" sz="2800" dirty="0" err="1">
                <a:latin typeface="Arial" panose="020B0604020202020204" pitchFamily="34" charset="0"/>
                <a:cs typeface="Arial" panose="020B0604020202020204" pitchFamily="34" charset="0"/>
              </a:rPr>
              <a:t>Kobra</a:t>
            </a:r>
            <a:r>
              <a:rPr lang="en-US" sz="2800" dirty="0">
                <a:latin typeface="Arial" panose="020B0604020202020204" pitchFamily="34" charset="0"/>
                <a:cs typeface="Arial" panose="020B0604020202020204" pitchFamily="34" charset="0"/>
              </a:rPr>
              <a:t> 2 Max Using PLA Filament.</a:t>
            </a:r>
            <a:endParaRPr lang="ar-IQ" sz="2800" dirty="0">
              <a:latin typeface="Arial" panose="020B0604020202020204" pitchFamily="34" charset="0"/>
              <a:cs typeface="Arial" panose="020B0604020202020204" pitchFamily="34" charset="0"/>
            </a:endParaRPr>
          </a:p>
          <a:p>
            <a:pPr algn="just">
              <a:lnSpc>
                <a:spcPct val="150000"/>
              </a:lnSpc>
            </a:pPr>
            <a:r>
              <a:rPr lang="en-US" sz="2800" dirty="0">
                <a:latin typeface="Arial" panose="020B0604020202020204" pitchFamily="34" charset="0"/>
                <a:cs typeface="Arial" panose="020B0604020202020204" pitchFamily="34" charset="0"/>
              </a:rPr>
              <a:t>Printing Parameters</a:t>
            </a:r>
            <a:r>
              <a:rPr lang="ar-IQ" sz="2800" dirty="0">
                <a:latin typeface="Arial" panose="020B0604020202020204" pitchFamily="34" charset="0"/>
                <a:cs typeface="Arial" panose="020B0604020202020204" pitchFamily="34" charset="0"/>
              </a:rPr>
              <a:t> :</a:t>
            </a:r>
            <a:endParaRPr lang="en-US" sz="2800"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D732140D-A72D-89DC-3B00-477D8C508008}"/>
              </a:ext>
            </a:extLst>
          </p:cNvPr>
          <p:cNvSpPr txBox="1"/>
          <p:nvPr/>
        </p:nvSpPr>
        <p:spPr>
          <a:xfrm>
            <a:off x="-274377" y="3942292"/>
            <a:ext cx="3971925" cy="461665"/>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  Nozzle Temp: 210°C</a:t>
            </a:r>
          </a:p>
        </p:txBody>
      </p:sp>
      <p:pic>
        <p:nvPicPr>
          <p:cNvPr id="31" name="Picture 30">
            <a:extLst>
              <a:ext uri="{FF2B5EF4-FFF2-40B4-BE49-F238E27FC236}">
                <a16:creationId xmlns:a16="http://schemas.microsoft.com/office/drawing/2014/main" id="{5B40B18D-87D5-8EFA-F11D-14D15969B84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Lst>
          </a:blip>
          <a:stretch>
            <a:fillRect/>
          </a:stretch>
        </p:blipFill>
        <p:spPr>
          <a:xfrm>
            <a:off x="8039268" y="2441628"/>
            <a:ext cx="2182557" cy="2517866"/>
          </a:xfrm>
          <a:prstGeom prst="rect">
            <a:avLst/>
          </a:prstGeom>
        </p:spPr>
      </p:pic>
      <p:pic>
        <p:nvPicPr>
          <p:cNvPr id="33" name="Picture 32">
            <a:extLst>
              <a:ext uri="{FF2B5EF4-FFF2-40B4-BE49-F238E27FC236}">
                <a16:creationId xmlns:a16="http://schemas.microsoft.com/office/drawing/2014/main" id="{BAE13AE3-E8A3-BD81-CBF5-7542A2D1444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26020" y1="88739" x2="23724" y2="78153"/>
                        <a14:backgroundMark x1="66071" y1="93018" x2="61735" y2="89865"/>
                      </a14:backgroundRemoval>
                    </a14:imgEffect>
                  </a14:imgLayer>
                </a14:imgProps>
              </a:ext>
            </a:extLst>
          </a:blip>
          <a:stretch>
            <a:fillRect/>
          </a:stretch>
        </p:blipFill>
        <p:spPr>
          <a:xfrm>
            <a:off x="8266037" y="5460693"/>
            <a:ext cx="2031535" cy="2301025"/>
          </a:xfrm>
          <a:prstGeom prst="rect">
            <a:avLst/>
          </a:prstGeom>
        </p:spPr>
      </p:pic>
      <p:pic>
        <p:nvPicPr>
          <p:cNvPr id="35" name="Picture 34">
            <a:extLst>
              <a:ext uri="{FF2B5EF4-FFF2-40B4-BE49-F238E27FC236}">
                <a16:creationId xmlns:a16="http://schemas.microsoft.com/office/drawing/2014/main" id="{BED02D51-F943-DE0F-7103-4E9D2E8622B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45752" y1="89136" x2="49237" y2="87901"/>
                      </a14:backgroundRemoval>
                    </a14:imgEffect>
                  </a14:imgLayer>
                </a14:imgProps>
              </a:ext>
            </a:extLst>
          </a:blip>
          <a:stretch>
            <a:fillRect/>
          </a:stretch>
        </p:blipFill>
        <p:spPr>
          <a:xfrm>
            <a:off x="9849075" y="2335401"/>
            <a:ext cx="2034321" cy="2517866"/>
          </a:xfrm>
          <a:prstGeom prst="rect">
            <a:avLst/>
          </a:prstGeom>
        </p:spPr>
      </p:pic>
      <p:pic>
        <p:nvPicPr>
          <p:cNvPr id="37" name="Picture 36">
            <a:extLst>
              <a:ext uri="{FF2B5EF4-FFF2-40B4-BE49-F238E27FC236}">
                <a16:creationId xmlns:a16="http://schemas.microsoft.com/office/drawing/2014/main" id="{8E37FBC2-4A59-BEA7-44F6-FC0DDD84FC87}"/>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10000" b="90000" l="10000" r="90000"/>
                    </a14:imgEffect>
                  </a14:imgLayer>
                </a14:imgProps>
              </a:ext>
            </a:extLst>
          </a:blip>
          <a:stretch>
            <a:fillRect/>
          </a:stretch>
        </p:blipFill>
        <p:spPr>
          <a:xfrm>
            <a:off x="9892667" y="5275084"/>
            <a:ext cx="2031536" cy="2517866"/>
          </a:xfrm>
          <a:prstGeom prst="rect">
            <a:avLst/>
          </a:prstGeom>
        </p:spPr>
      </p:pic>
      <p:pic>
        <p:nvPicPr>
          <p:cNvPr id="41" name="Picture 40">
            <a:extLst>
              <a:ext uri="{FF2B5EF4-FFF2-40B4-BE49-F238E27FC236}">
                <a16:creationId xmlns:a16="http://schemas.microsoft.com/office/drawing/2014/main" id="{C4369F70-02FF-BBB3-AA1D-417B0CA9BC29}"/>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4688" b="96328" l="9630" r="95661">
                        <a14:foregroundMark x1="50265" y1="10938" x2="63386" y2="8359"/>
                        <a14:foregroundMark x1="64127" y1="5547" x2="56825" y2="4688"/>
                        <a14:foregroundMark x1="86878" y1="50313" x2="91640" y2="29688"/>
                        <a14:foregroundMark x1="95873" y1="33828" x2="95873" y2="30703"/>
                        <a14:foregroundMark x1="52804" y1="96172" x2="31005" y2="91641"/>
                        <a14:foregroundMark x1="31005" y1="91641" x2="30476" y2="91641"/>
                        <a14:foregroundMark x1="57037" y1="96328" x2="43175" y2="95469"/>
                        <a14:foregroundMark x1="72381" y1="89922" x2="65503" y2="91875"/>
                      </a14:backgroundRemoval>
                    </a14:imgEffect>
                  </a14:imgLayer>
                </a14:imgProps>
              </a:ext>
            </a:extLst>
          </a:blip>
          <a:stretch>
            <a:fillRect/>
          </a:stretch>
        </p:blipFill>
        <p:spPr>
          <a:xfrm rot="20704180">
            <a:off x="12024261" y="2429992"/>
            <a:ext cx="2045454" cy="2517866"/>
          </a:xfrm>
          <a:prstGeom prst="rect">
            <a:avLst/>
          </a:prstGeom>
          <a:ln>
            <a:noFill/>
          </a:ln>
          <a:effectLst>
            <a:outerShdw blurRad="292100" dist="139700" dir="2700000" algn="tl" rotWithShape="0">
              <a:srgbClr val="333333">
                <a:alpha val="65000"/>
              </a:srgbClr>
            </a:outerShdw>
          </a:effectLst>
        </p:spPr>
      </p:pic>
      <p:pic>
        <p:nvPicPr>
          <p:cNvPr id="43" name="Picture 42">
            <a:extLst>
              <a:ext uri="{FF2B5EF4-FFF2-40B4-BE49-F238E27FC236}">
                <a16:creationId xmlns:a16="http://schemas.microsoft.com/office/drawing/2014/main" id="{17BFB1F8-C35B-D906-746E-B8F11BA54CF5}"/>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6474" r="89939">
                        <a14:foregroundMark x1="11111" y1="77109" x2="15398" y2="76875"/>
                        <a14:foregroundMark x1="9799" y1="72031" x2="6474" y2="73281"/>
                      </a14:backgroundRemoval>
                    </a14:imgEffect>
                  </a14:imgLayer>
                </a14:imgProps>
              </a:ext>
            </a:extLst>
          </a:blip>
          <a:stretch>
            <a:fillRect/>
          </a:stretch>
        </p:blipFill>
        <p:spPr>
          <a:xfrm rot="734026">
            <a:off x="11758970" y="5169820"/>
            <a:ext cx="2394417" cy="2681412"/>
          </a:xfrm>
          <a:prstGeom prst="rect">
            <a:avLst/>
          </a:prstGeom>
          <a:ln>
            <a:noFill/>
          </a:ln>
          <a:effectLst>
            <a:outerShdw blurRad="292100" dist="139700" dir="2700000" algn="tl" rotWithShape="0">
              <a:srgbClr val="333333">
                <a:alpha val="65000"/>
              </a:srgbClr>
            </a:outerShdw>
          </a:effectLst>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fade">
                                      <p:cBhvr>
                                        <p:cTn id="14" dur="500"/>
                                        <p:tgtEl>
                                          <p:spTgt spid="18"/>
                                        </p:tgtEl>
                                      </p:cBhvr>
                                    </p:animEffect>
                                  </p:childTnLst>
                                </p:cTn>
                              </p:par>
                            </p:childTnLst>
                          </p:cTn>
                        </p:par>
                        <p:par>
                          <p:cTn id="15" fill="hold">
                            <p:stCondLst>
                              <p:cond delay="1000"/>
                            </p:stCondLst>
                            <p:childTnLst>
                              <p:par>
                                <p:cTn id="16" presetID="47" presetClass="entr" presetSubtype="0" fill="hold" grpId="0"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750"/>
                                        <p:tgtEl>
                                          <p:spTgt spid="9"/>
                                        </p:tgtEl>
                                      </p:cBhvr>
                                    </p:animEffect>
                                    <p:anim calcmode="lin" valueType="num">
                                      <p:cBhvr>
                                        <p:cTn id="19" dur="750" fill="hold"/>
                                        <p:tgtEl>
                                          <p:spTgt spid="9"/>
                                        </p:tgtEl>
                                        <p:attrNameLst>
                                          <p:attrName>ppt_x</p:attrName>
                                        </p:attrNameLst>
                                      </p:cBhvr>
                                      <p:tavLst>
                                        <p:tav tm="0">
                                          <p:val>
                                            <p:strVal val="#ppt_x"/>
                                          </p:val>
                                        </p:tav>
                                        <p:tav tm="100000">
                                          <p:val>
                                            <p:strVal val="#ppt_x"/>
                                          </p:val>
                                        </p:tav>
                                      </p:tavLst>
                                    </p:anim>
                                    <p:anim calcmode="lin" valueType="num">
                                      <p:cBhvr>
                                        <p:cTn id="20" dur="750" fill="hold"/>
                                        <p:tgtEl>
                                          <p:spTgt spid="9"/>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750"/>
                                        <p:tgtEl>
                                          <p:spTgt spid="22"/>
                                        </p:tgtEl>
                                      </p:cBhvr>
                                    </p:animEffect>
                                    <p:anim calcmode="lin" valueType="num">
                                      <p:cBhvr>
                                        <p:cTn id="24" dur="750" fill="hold"/>
                                        <p:tgtEl>
                                          <p:spTgt spid="22"/>
                                        </p:tgtEl>
                                        <p:attrNameLst>
                                          <p:attrName>ppt_x</p:attrName>
                                        </p:attrNameLst>
                                      </p:cBhvr>
                                      <p:tavLst>
                                        <p:tav tm="0">
                                          <p:val>
                                            <p:strVal val="#ppt_x"/>
                                          </p:val>
                                        </p:tav>
                                        <p:tav tm="100000">
                                          <p:val>
                                            <p:strVal val="#ppt_x"/>
                                          </p:val>
                                        </p:tav>
                                      </p:tavLst>
                                    </p:anim>
                                    <p:anim calcmode="lin" valueType="num">
                                      <p:cBhvr>
                                        <p:cTn id="25" dur="750" fill="hold"/>
                                        <p:tgtEl>
                                          <p:spTgt spid="22"/>
                                        </p:tgtEl>
                                        <p:attrNameLst>
                                          <p:attrName>ppt_y</p:attrName>
                                        </p:attrNameLst>
                                      </p:cBhvr>
                                      <p:tavLst>
                                        <p:tav tm="0">
                                          <p:val>
                                            <p:strVal val="#ppt_y-.1"/>
                                          </p:val>
                                        </p:tav>
                                        <p:tav tm="100000">
                                          <p:val>
                                            <p:strVal val="#ppt_y"/>
                                          </p:val>
                                        </p:tav>
                                      </p:tavLst>
                                    </p:anim>
                                  </p:childTnLst>
                                </p:cTn>
                              </p:par>
                            </p:childTnLst>
                          </p:cTn>
                        </p:par>
                        <p:par>
                          <p:cTn id="26" fill="hold">
                            <p:stCondLst>
                              <p:cond delay="1750"/>
                            </p:stCondLst>
                            <p:childTnLst>
                              <p:par>
                                <p:cTn id="27" presetID="47" presetClass="entr" presetSubtype="0" fill="hold" grpId="0"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750"/>
                                        <p:tgtEl>
                                          <p:spTgt spid="3"/>
                                        </p:tgtEl>
                                      </p:cBhvr>
                                    </p:animEffect>
                                    <p:anim calcmode="lin" valueType="num">
                                      <p:cBhvr>
                                        <p:cTn id="30" dur="750" fill="hold"/>
                                        <p:tgtEl>
                                          <p:spTgt spid="3"/>
                                        </p:tgtEl>
                                        <p:attrNameLst>
                                          <p:attrName>ppt_x</p:attrName>
                                        </p:attrNameLst>
                                      </p:cBhvr>
                                      <p:tavLst>
                                        <p:tav tm="0">
                                          <p:val>
                                            <p:strVal val="#ppt_x"/>
                                          </p:val>
                                        </p:tav>
                                        <p:tav tm="100000">
                                          <p:val>
                                            <p:strVal val="#ppt_x"/>
                                          </p:val>
                                        </p:tav>
                                      </p:tavLst>
                                    </p:anim>
                                    <p:anim calcmode="lin" valueType="num">
                                      <p:cBhvr>
                                        <p:cTn id="31" dur="750" fill="hold"/>
                                        <p:tgtEl>
                                          <p:spTgt spid="3"/>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750"/>
                                        <p:tgtEl>
                                          <p:spTgt spid="24"/>
                                        </p:tgtEl>
                                      </p:cBhvr>
                                    </p:animEffect>
                                    <p:anim calcmode="lin" valueType="num">
                                      <p:cBhvr>
                                        <p:cTn id="35" dur="750" fill="hold"/>
                                        <p:tgtEl>
                                          <p:spTgt spid="24"/>
                                        </p:tgtEl>
                                        <p:attrNameLst>
                                          <p:attrName>ppt_x</p:attrName>
                                        </p:attrNameLst>
                                      </p:cBhvr>
                                      <p:tavLst>
                                        <p:tav tm="0">
                                          <p:val>
                                            <p:strVal val="#ppt_x"/>
                                          </p:val>
                                        </p:tav>
                                        <p:tav tm="100000">
                                          <p:val>
                                            <p:strVal val="#ppt_x"/>
                                          </p:val>
                                        </p:tav>
                                      </p:tavLst>
                                    </p:anim>
                                    <p:anim calcmode="lin" valueType="num">
                                      <p:cBhvr>
                                        <p:cTn id="36" dur="750" fill="hold"/>
                                        <p:tgtEl>
                                          <p:spTgt spid="24"/>
                                        </p:tgtEl>
                                        <p:attrNameLst>
                                          <p:attrName>ppt_y</p:attrName>
                                        </p:attrNameLst>
                                      </p:cBhvr>
                                      <p:tavLst>
                                        <p:tav tm="0">
                                          <p:val>
                                            <p:strVal val="#ppt_y-.1"/>
                                          </p:val>
                                        </p:tav>
                                        <p:tav tm="100000">
                                          <p:val>
                                            <p:strVal val="#ppt_y"/>
                                          </p:val>
                                        </p:tav>
                                      </p:tavLst>
                                    </p:anim>
                                  </p:childTnLst>
                                </p:cTn>
                              </p:par>
                            </p:childTnLst>
                          </p:cTn>
                        </p:par>
                        <p:par>
                          <p:cTn id="37" fill="hold">
                            <p:stCondLst>
                              <p:cond delay="2500"/>
                            </p:stCondLst>
                            <p:childTnLst>
                              <p:par>
                                <p:cTn id="38" presetID="47" presetClass="entr" presetSubtype="0" fill="hold" nodeType="after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fade">
                                      <p:cBhvr>
                                        <p:cTn id="40" dur="750"/>
                                        <p:tgtEl>
                                          <p:spTgt spid="12"/>
                                        </p:tgtEl>
                                      </p:cBhvr>
                                    </p:animEffect>
                                    <p:anim calcmode="lin" valueType="num">
                                      <p:cBhvr>
                                        <p:cTn id="41" dur="750" fill="hold"/>
                                        <p:tgtEl>
                                          <p:spTgt spid="12"/>
                                        </p:tgtEl>
                                        <p:attrNameLst>
                                          <p:attrName>ppt_x</p:attrName>
                                        </p:attrNameLst>
                                      </p:cBhvr>
                                      <p:tavLst>
                                        <p:tav tm="0">
                                          <p:val>
                                            <p:strVal val="#ppt_x"/>
                                          </p:val>
                                        </p:tav>
                                        <p:tav tm="100000">
                                          <p:val>
                                            <p:strVal val="#ppt_x"/>
                                          </p:val>
                                        </p:tav>
                                      </p:tavLst>
                                    </p:anim>
                                    <p:anim calcmode="lin" valueType="num">
                                      <p:cBhvr>
                                        <p:cTn id="42" dur="750" fill="hold"/>
                                        <p:tgtEl>
                                          <p:spTgt spid="12"/>
                                        </p:tgtEl>
                                        <p:attrNameLst>
                                          <p:attrName>ppt_y</p:attrName>
                                        </p:attrNameLst>
                                      </p:cBhvr>
                                      <p:tavLst>
                                        <p:tav tm="0">
                                          <p:val>
                                            <p:strVal val="#ppt_y-.1"/>
                                          </p:val>
                                        </p:tav>
                                        <p:tav tm="100000">
                                          <p:val>
                                            <p:strVal val="#ppt_y"/>
                                          </p:val>
                                        </p:tav>
                                      </p:tavLst>
                                    </p:anim>
                                  </p:childTnLst>
                                </p:cTn>
                              </p:par>
                              <p:par>
                                <p:cTn id="43" presetID="47"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fade">
                                      <p:cBhvr>
                                        <p:cTn id="45" dur="750"/>
                                        <p:tgtEl>
                                          <p:spTgt spid="26"/>
                                        </p:tgtEl>
                                      </p:cBhvr>
                                    </p:animEffect>
                                    <p:anim calcmode="lin" valueType="num">
                                      <p:cBhvr>
                                        <p:cTn id="46" dur="750" fill="hold"/>
                                        <p:tgtEl>
                                          <p:spTgt spid="26"/>
                                        </p:tgtEl>
                                        <p:attrNameLst>
                                          <p:attrName>ppt_x</p:attrName>
                                        </p:attrNameLst>
                                      </p:cBhvr>
                                      <p:tavLst>
                                        <p:tav tm="0">
                                          <p:val>
                                            <p:strVal val="#ppt_x"/>
                                          </p:val>
                                        </p:tav>
                                        <p:tav tm="100000">
                                          <p:val>
                                            <p:strVal val="#ppt_x"/>
                                          </p:val>
                                        </p:tav>
                                      </p:tavLst>
                                    </p:anim>
                                    <p:anim calcmode="lin" valueType="num">
                                      <p:cBhvr>
                                        <p:cTn id="47" dur="750" fill="hold"/>
                                        <p:tgtEl>
                                          <p:spTgt spid="26"/>
                                        </p:tgtEl>
                                        <p:attrNameLst>
                                          <p:attrName>ppt_y</p:attrName>
                                        </p:attrNameLst>
                                      </p:cBhvr>
                                      <p:tavLst>
                                        <p:tav tm="0">
                                          <p:val>
                                            <p:strVal val="#ppt_y-.1"/>
                                          </p:val>
                                        </p:tav>
                                        <p:tav tm="100000">
                                          <p:val>
                                            <p:strVal val="#ppt_y"/>
                                          </p:val>
                                        </p:tav>
                                      </p:tavLst>
                                    </p:anim>
                                  </p:childTnLst>
                                </p:cTn>
                              </p:par>
                            </p:childTnLst>
                          </p:cTn>
                        </p:par>
                        <p:par>
                          <p:cTn id="48" fill="hold">
                            <p:stCondLst>
                              <p:cond delay="3250"/>
                            </p:stCondLst>
                            <p:childTnLst>
                              <p:par>
                                <p:cTn id="49" presetID="47" presetClass="entr" presetSubtype="0"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fade">
                                      <p:cBhvr>
                                        <p:cTn id="51" dur="750"/>
                                        <p:tgtEl>
                                          <p:spTgt spid="6"/>
                                        </p:tgtEl>
                                      </p:cBhvr>
                                    </p:animEffect>
                                    <p:anim calcmode="lin" valueType="num">
                                      <p:cBhvr>
                                        <p:cTn id="52" dur="750" fill="hold"/>
                                        <p:tgtEl>
                                          <p:spTgt spid="6"/>
                                        </p:tgtEl>
                                        <p:attrNameLst>
                                          <p:attrName>ppt_x</p:attrName>
                                        </p:attrNameLst>
                                      </p:cBhvr>
                                      <p:tavLst>
                                        <p:tav tm="0">
                                          <p:val>
                                            <p:strVal val="#ppt_x"/>
                                          </p:val>
                                        </p:tav>
                                        <p:tav tm="100000">
                                          <p:val>
                                            <p:strVal val="#ppt_x"/>
                                          </p:val>
                                        </p:tav>
                                      </p:tavLst>
                                    </p:anim>
                                    <p:anim calcmode="lin" valueType="num">
                                      <p:cBhvr>
                                        <p:cTn id="53" dur="750" fill="hold"/>
                                        <p:tgtEl>
                                          <p:spTgt spid="6"/>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750"/>
                                        <p:tgtEl>
                                          <p:spTgt spid="28"/>
                                        </p:tgtEl>
                                      </p:cBhvr>
                                    </p:animEffect>
                                    <p:anim calcmode="lin" valueType="num">
                                      <p:cBhvr>
                                        <p:cTn id="57" dur="750" fill="hold"/>
                                        <p:tgtEl>
                                          <p:spTgt spid="28"/>
                                        </p:tgtEl>
                                        <p:attrNameLst>
                                          <p:attrName>ppt_x</p:attrName>
                                        </p:attrNameLst>
                                      </p:cBhvr>
                                      <p:tavLst>
                                        <p:tav tm="0">
                                          <p:val>
                                            <p:strVal val="#ppt_x"/>
                                          </p:val>
                                        </p:tav>
                                        <p:tav tm="100000">
                                          <p:val>
                                            <p:strVal val="#ppt_x"/>
                                          </p:val>
                                        </p:tav>
                                      </p:tavLst>
                                    </p:anim>
                                    <p:anim calcmode="lin" valueType="num">
                                      <p:cBhvr>
                                        <p:cTn id="58" dur="750" fill="hold"/>
                                        <p:tgtEl>
                                          <p:spTgt spid="28"/>
                                        </p:tgtEl>
                                        <p:attrNameLst>
                                          <p:attrName>ppt_y</p:attrName>
                                        </p:attrNameLst>
                                      </p:cBhvr>
                                      <p:tavLst>
                                        <p:tav tm="0">
                                          <p:val>
                                            <p:strVal val="#ppt_y-.1"/>
                                          </p:val>
                                        </p:tav>
                                        <p:tav tm="100000">
                                          <p:val>
                                            <p:strVal val="#ppt_y"/>
                                          </p:val>
                                        </p:tav>
                                      </p:tavLst>
                                    </p:anim>
                                  </p:childTnLst>
                                </p:cTn>
                              </p:par>
                              <p:par>
                                <p:cTn id="59" presetID="10" presetClass="entr" presetSubtype="0" fill="hold" nodeType="withEffect">
                                  <p:stCondLst>
                                    <p:cond delay="0"/>
                                  </p:stCondLst>
                                  <p:childTnLst>
                                    <p:set>
                                      <p:cBhvr>
                                        <p:cTn id="60" dur="1" fill="hold">
                                          <p:stCondLst>
                                            <p:cond delay="0"/>
                                          </p:stCondLst>
                                        </p:cTn>
                                        <p:tgtEl>
                                          <p:spTgt spid="31"/>
                                        </p:tgtEl>
                                        <p:attrNameLst>
                                          <p:attrName>style.visibility</p:attrName>
                                        </p:attrNameLst>
                                      </p:cBhvr>
                                      <p:to>
                                        <p:strVal val="visible"/>
                                      </p:to>
                                    </p:set>
                                    <p:animEffect transition="in" filter="fade">
                                      <p:cBhvr>
                                        <p:cTn id="61" dur="250"/>
                                        <p:tgtEl>
                                          <p:spTgt spid="31"/>
                                        </p:tgtEl>
                                      </p:cBhvr>
                                    </p:animEffect>
                                  </p:childTnLst>
                                </p:cTn>
                              </p:par>
                            </p:childTnLst>
                          </p:cTn>
                        </p:par>
                        <p:par>
                          <p:cTn id="62" fill="hold">
                            <p:stCondLst>
                              <p:cond delay="4000"/>
                            </p:stCondLst>
                            <p:childTnLst>
                              <p:par>
                                <p:cTn id="63" presetID="10" presetClass="entr" presetSubtype="0"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500"/>
                                        <p:tgtEl>
                                          <p:spTgt spid="35"/>
                                        </p:tgtEl>
                                      </p:cBhvr>
                                    </p:animEffect>
                                  </p:childTnLst>
                                </p:cTn>
                              </p:par>
                            </p:childTnLst>
                          </p:cTn>
                        </p:par>
                        <p:par>
                          <p:cTn id="66" fill="hold">
                            <p:stCondLst>
                              <p:cond delay="4500"/>
                            </p:stCondLst>
                            <p:childTnLst>
                              <p:par>
                                <p:cTn id="67" presetID="10" presetClass="entr" presetSubtype="0" fill="hold"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fade">
                                      <p:cBhvr>
                                        <p:cTn id="69" dur="500"/>
                                        <p:tgtEl>
                                          <p:spTgt spid="41"/>
                                        </p:tgtEl>
                                      </p:cBhvr>
                                    </p:animEffect>
                                  </p:childTnLst>
                                </p:cTn>
                              </p:par>
                            </p:childTnLst>
                          </p:cTn>
                        </p:par>
                        <p:par>
                          <p:cTn id="70" fill="hold">
                            <p:stCondLst>
                              <p:cond delay="5000"/>
                            </p:stCondLst>
                            <p:childTnLst>
                              <p:par>
                                <p:cTn id="71" presetID="10" presetClass="entr" presetSubtype="0" fill="hold" nodeType="afterEffect">
                                  <p:stCondLst>
                                    <p:cond delay="0"/>
                                  </p:stCondLst>
                                  <p:childTnLst>
                                    <p:set>
                                      <p:cBhvr>
                                        <p:cTn id="72" dur="1" fill="hold">
                                          <p:stCondLst>
                                            <p:cond delay="0"/>
                                          </p:stCondLst>
                                        </p:cTn>
                                        <p:tgtEl>
                                          <p:spTgt spid="33"/>
                                        </p:tgtEl>
                                        <p:attrNameLst>
                                          <p:attrName>style.visibility</p:attrName>
                                        </p:attrNameLst>
                                      </p:cBhvr>
                                      <p:to>
                                        <p:strVal val="visible"/>
                                      </p:to>
                                    </p:set>
                                    <p:animEffect transition="in" filter="fade">
                                      <p:cBhvr>
                                        <p:cTn id="73" dur="500"/>
                                        <p:tgtEl>
                                          <p:spTgt spid="33"/>
                                        </p:tgtEl>
                                      </p:cBhvr>
                                    </p:animEffect>
                                  </p:childTnLst>
                                </p:cTn>
                              </p:par>
                            </p:childTnLst>
                          </p:cTn>
                        </p:par>
                        <p:par>
                          <p:cTn id="74" fill="hold">
                            <p:stCondLst>
                              <p:cond delay="5500"/>
                            </p:stCondLst>
                            <p:childTnLst>
                              <p:par>
                                <p:cTn id="75" presetID="10" presetClass="entr" presetSubtype="0" fill="hold" nodeType="afterEffect">
                                  <p:stCondLst>
                                    <p:cond delay="0"/>
                                  </p:stCondLst>
                                  <p:childTnLst>
                                    <p:set>
                                      <p:cBhvr>
                                        <p:cTn id="76" dur="1" fill="hold">
                                          <p:stCondLst>
                                            <p:cond delay="0"/>
                                          </p:stCondLst>
                                        </p:cTn>
                                        <p:tgtEl>
                                          <p:spTgt spid="37"/>
                                        </p:tgtEl>
                                        <p:attrNameLst>
                                          <p:attrName>style.visibility</p:attrName>
                                        </p:attrNameLst>
                                      </p:cBhvr>
                                      <p:to>
                                        <p:strVal val="visible"/>
                                      </p:to>
                                    </p:set>
                                    <p:animEffect transition="in" filter="fade">
                                      <p:cBhvr>
                                        <p:cTn id="77" dur="500"/>
                                        <p:tgtEl>
                                          <p:spTgt spid="37"/>
                                        </p:tgtEl>
                                      </p:cBhvr>
                                    </p:animEffect>
                                  </p:childTnLst>
                                </p:cTn>
                              </p:par>
                            </p:childTnLst>
                          </p:cTn>
                        </p:par>
                        <p:par>
                          <p:cTn id="78" fill="hold">
                            <p:stCondLst>
                              <p:cond delay="6000"/>
                            </p:stCondLst>
                            <p:childTnLst>
                              <p:par>
                                <p:cTn id="79" presetID="10" presetClass="entr" presetSubtype="0" fill="hold" nodeType="afterEffect">
                                  <p:stCondLst>
                                    <p:cond delay="0"/>
                                  </p:stCondLst>
                                  <p:childTnLst>
                                    <p:set>
                                      <p:cBhvr>
                                        <p:cTn id="80" dur="1" fill="hold">
                                          <p:stCondLst>
                                            <p:cond delay="0"/>
                                          </p:stCondLst>
                                        </p:cTn>
                                        <p:tgtEl>
                                          <p:spTgt spid="43"/>
                                        </p:tgtEl>
                                        <p:attrNameLst>
                                          <p:attrName>style.visibility</p:attrName>
                                        </p:attrNameLst>
                                      </p:cBhvr>
                                      <p:to>
                                        <p:strVal val="visible"/>
                                      </p:to>
                                    </p:set>
                                    <p:animEffect transition="in" filter="fade">
                                      <p:cBhvr>
                                        <p:cTn id="81"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24" grpId="0"/>
      <p:bldP spid="26" grpId="0"/>
      <p:bldP spid="28" grpId="0"/>
      <p:bldP spid="2" grpId="0" build="allAtOnce" animBg="1"/>
      <p:bldP spid="18"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name="Slide 8">
    <p:bg>
      <p:bgPr>
        <a:solidFill>
          <a:schemeClr val="bg1"/>
        </a:solidFill>
        <a:effectLst/>
      </p:bgPr>
    </p:bg>
    <p:spTree>
      <p:nvGrpSpPr>
        <p:cNvPr id="1" name=""/>
        <p:cNvGrpSpPr/>
        <p:nvPr/>
      </p:nvGrpSpPr>
      <p:grpSpPr>
        <a:xfrm>
          <a:off x="0" y="0"/>
          <a:ext cx="0" cy="0"/>
          <a:chOff x="0" y="0"/>
          <a:chExt cx="0" cy="0"/>
        </a:xfrm>
      </p:grpSpPr>
      <p:sp>
        <p:nvSpPr>
          <p:cNvPr id="2" name="Text 0"/>
          <p:cNvSpPr/>
          <p:nvPr/>
        </p:nvSpPr>
        <p:spPr>
          <a:xfrm>
            <a:off x="1008698" y="574721"/>
            <a:ext cx="8088868" cy="478393"/>
          </a:xfrm>
          <a:prstGeom prst="rect">
            <a:avLst/>
          </a:prstGeom>
          <a:noFill/>
          <a:ln/>
        </p:spPr>
        <p:txBody>
          <a:bodyPr wrap="none" lIns="0" tIns="0" rIns="0" bIns="0" rtlCol="0" anchor="t"/>
          <a:lstStyle/>
          <a:p>
            <a:pPr>
              <a:lnSpc>
                <a:spcPts val="3751"/>
              </a:lnSpc>
            </a:pPr>
            <a:r>
              <a:rPr lang="en-US" sz="4450" b="1" dirty="0">
                <a:solidFill>
                  <a:srgbClr val="7068F4"/>
                </a:solidFill>
                <a:latin typeface="Barlow Bold" pitchFamily="34" charset="0"/>
                <a:ea typeface="Barlow Bold" pitchFamily="34" charset="-122"/>
                <a:cs typeface="Barlow Bold" pitchFamily="34" charset="-120"/>
              </a:rPr>
              <a:t>Results And Frequency Response</a:t>
            </a:r>
            <a:endParaRPr lang="en-US" sz="4450" dirty="0"/>
          </a:p>
        </p:txBody>
      </p:sp>
      <p:sp>
        <p:nvSpPr>
          <p:cNvPr id="10" name="Text 7"/>
          <p:cNvSpPr/>
          <p:nvPr/>
        </p:nvSpPr>
        <p:spPr>
          <a:xfrm>
            <a:off x="509111" y="8955524"/>
            <a:ext cx="13612177" cy="465534"/>
          </a:xfrm>
          <a:prstGeom prst="rect">
            <a:avLst/>
          </a:prstGeom>
          <a:noFill/>
          <a:ln/>
        </p:spPr>
        <p:txBody>
          <a:bodyPr wrap="square" lIns="0" tIns="0" rIns="0" bIns="0" rtlCol="0" anchor="t"/>
          <a:lstStyle/>
          <a:p>
            <a:pPr>
              <a:lnSpc>
                <a:spcPts val="1800"/>
              </a:lnSpc>
            </a:pPr>
            <a:endParaRPr lang="en-US" sz="1100" dirty="0"/>
          </a:p>
        </p:txBody>
      </p:sp>
      <p:pic>
        <p:nvPicPr>
          <p:cNvPr id="12" name="Picture 11">
            <a:extLst>
              <a:ext uri="{FF2B5EF4-FFF2-40B4-BE49-F238E27FC236}">
                <a16:creationId xmlns:a16="http://schemas.microsoft.com/office/drawing/2014/main" id="{16A98EAF-D953-BA0C-7BAE-0ACDC030CB73}"/>
              </a:ext>
            </a:extLst>
          </p:cNvPr>
          <p:cNvPicPr>
            <a:picLocks noChangeAspect="1"/>
          </p:cNvPicPr>
          <p:nvPr/>
        </p:nvPicPr>
        <p:blipFill>
          <a:blip r:embed="rId3"/>
          <a:stretch>
            <a:fillRect/>
          </a:stretch>
        </p:blipFill>
        <p:spPr>
          <a:xfrm>
            <a:off x="1757363" y="1098770"/>
            <a:ext cx="10255804" cy="6032060"/>
          </a:xfrm>
          <a:prstGeom prst="rect">
            <a:avLst/>
          </a:prstGeom>
        </p:spPr>
      </p:pic>
      <p:sp>
        <p:nvSpPr>
          <p:cNvPr id="14" name="TextBox 13">
            <a:extLst>
              <a:ext uri="{FF2B5EF4-FFF2-40B4-BE49-F238E27FC236}">
                <a16:creationId xmlns:a16="http://schemas.microsoft.com/office/drawing/2014/main" id="{9AFD93D9-CF7D-CA04-7C39-228BC0F96FFE}"/>
              </a:ext>
            </a:extLst>
          </p:cNvPr>
          <p:cNvSpPr txBox="1"/>
          <p:nvPr/>
        </p:nvSpPr>
        <p:spPr>
          <a:xfrm>
            <a:off x="133110" y="7085731"/>
            <a:ext cx="14364177" cy="1131848"/>
          </a:xfrm>
          <a:prstGeom prst="rect">
            <a:avLst/>
          </a:prstGeom>
          <a:noFill/>
        </p:spPr>
        <p:txBody>
          <a:bodyPr wrap="square" anchor="ctr">
            <a:spAutoFit/>
          </a:bodyPr>
          <a:lstStyle/>
          <a:p>
            <a:pPr algn="ctr">
              <a:lnSpc>
                <a:spcPct val="150000"/>
              </a:lnSpc>
            </a:pPr>
            <a:r>
              <a:rPr lang="en-US" sz="2400" dirty="0">
                <a:latin typeface="Arial" panose="020B0604020202020204" pitchFamily="34" charset="0"/>
                <a:cs typeface="Arial" panose="020B0604020202020204" pitchFamily="34" charset="0"/>
              </a:rPr>
              <a:t>The Waveform Comparison Shows That The Device Preserves The Original Audio Shape With Slight Amplitude Loss, Without Significantly Affecting Speech Clarity.</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 0"/>
          <p:cNvSpPr/>
          <p:nvPr/>
        </p:nvSpPr>
        <p:spPr>
          <a:xfrm>
            <a:off x="1008698" y="574721"/>
            <a:ext cx="8088868" cy="478393"/>
          </a:xfrm>
          <a:prstGeom prst="rect">
            <a:avLst/>
          </a:prstGeom>
          <a:noFill/>
          <a:ln/>
        </p:spPr>
        <p:txBody>
          <a:bodyPr wrap="none" lIns="0" tIns="0" rIns="0" bIns="0" rtlCol="0" anchor="t"/>
          <a:lstStyle/>
          <a:p>
            <a:pPr>
              <a:lnSpc>
                <a:spcPts val="3751"/>
              </a:lnSpc>
            </a:pPr>
            <a:r>
              <a:rPr lang="en-US" sz="4450" b="1" dirty="0">
                <a:solidFill>
                  <a:srgbClr val="7068F4"/>
                </a:solidFill>
                <a:latin typeface="Barlow Bold" pitchFamily="34" charset="0"/>
                <a:ea typeface="Barlow Bold" pitchFamily="34" charset="-122"/>
                <a:cs typeface="Barlow Bold" pitchFamily="34" charset="-120"/>
              </a:rPr>
              <a:t>Results And Frequency Response</a:t>
            </a:r>
            <a:endParaRPr lang="en-US" sz="4450" dirty="0"/>
          </a:p>
        </p:txBody>
      </p:sp>
      <p:sp>
        <p:nvSpPr>
          <p:cNvPr id="10" name="Text 7"/>
          <p:cNvSpPr/>
          <p:nvPr/>
        </p:nvSpPr>
        <p:spPr>
          <a:xfrm>
            <a:off x="509111" y="8955524"/>
            <a:ext cx="13612177" cy="465534"/>
          </a:xfrm>
          <a:prstGeom prst="rect">
            <a:avLst/>
          </a:prstGeom>
          <a:noFill/>
          <a:ln/>
        </p:spPr>
        <p:txBody>
          <a:bodyPr wrap="square" lIns="0" tIns="0" rIns="0" bIns="0" rtlCol="0" anchor="t"/>
          <a:lstStyle/>
          <a:p>
            <a:pPr>
              <a:lnSpc>
                <a:spcPts val="1800"/>
              </a:lnSpc>
            </a:pPr>
            <a:endParaRPr lang="en-US" sz="1100" dirty="0"/>
          </a:p>
        </p:txBody>
      </p:sp>
      <p:pic>
        <p:nvPicPr>
          <p:cNvPr id="12" name="Picture 11">
            <a:extLst>
              <a:ext uri="{FF2B5EF4-FFF2-40B4-BE49-F238E27FC236}">
                <a16:creationId xmlns:a16="http://schemas.microsoft.com/office/drawing/2014/main" id="{16A98EAF-D953-BA0C-7BAE-0ACDC030CB73}"/>
              </a:ext>
            </a:extLst>
          </p:cNvPr>
          <p:cNvPicPr>
            <a:picLocks noChangeAspect="1"/>
          </p:cNvPicPr>
          <p:nvPr/>
        </p:nvPicPr>
        <p:blipFill>
          <a:blip r:embed="rId3"/>
          <a:srcRect/>
          <a:stretch/>
        </p:blipFill>
        <p:spPr>
          <a:xfrm>
            <a:off x="1900239" y="1110821"/>
            <a:ext cx="10501312" cy="6032060"/>
          </a:xfrm>
          <a:prstGeom prst="rect">
            <a:avLst/>
          </a:prstGeom>
        </p:spPr>
      </p:pic>
      <p:sp>
        <p:nvSpPr>
          <p:cNvPr id="14" name="TextBox 13">
            <a:extLst>
              <a:ext uri="{FF2B5EF4-FFF2-40B4-BE49-F238E27FC236}">
                <a16:creationId xmlns:a16="http://schemas.microsoft.com/office/drawing/2014/main" id="{9AFD93D9-CF7D-CA04-7C39-228BC0F96FFE}"/>
              </a:ext>
            </a:extLst>
          </p:cNvPr>
          <p:cNvSpPr txBox="1"/>
          <p:nvPr/>
        </p:nvSpPr>
        <p:spPr>
          <a:xfrm>
            <a:off x="133110" y="7085731"/>
            <a:ext cx="14364177" cy="1131848"/>
          </a:xfrm>
          <a:prstGeom prst="rect">
            <a:avLst/>
          </a:prstGeom>
          <a:noFill/>
        </p:spPr>
        <p:txBody>
          <a:bodyPr wrap="square" anchor="ctr">
            <a:spAutoFit/>
          </a:bodyPr>
          <a:lstStyle/>
          <a:p>
            <a:pPr algn="ctr">
              <a:lnSpc>
                <a:spcPct val="150000"/>
              </a:lnSpc>
            </a:pPr>
            <a:r>
              <a:rPr lang="en-US" sz="2400" dirty="0">
                <a:latin typeface="Arial" panose="020B0604020202020204" pitchFamily="34" charset="0"/>
                <a:cs typeface="Arial" panose="020B0604020202020204" pitchFamily="34" charset="0"/>
              </a:rPr>
              <a:t>A slight phase shift and peak distortion were observed between 2–4 </a:t>
            </a:r>
            <a:r>
              <a:rPr lang="en-US" sz="2400" dirty="0" err="1">
                <a:latin typeface="Arial" panose="020B0604020202020204" pitchFamily="34" charset="0"/>
                <a:cs typeface="Arial" panose="020B0604020202020204" pitchFamily="34" charset="0"/>
              </a:rPr>
              <a:t>ms</a:t>
            </a:r>
            <a:r>
              <a:rPr lang="en-US" sz="2400" dirty="0">
                <a:latin typeface="Arial" panose="020B0604020202020204" pitchFamily="34" charset="0"/>
                <a:cs typeface="Arial" panose="020B0604020202020204" pitchFamily="34" charset="0"/>
              </a:rPr>
              <a:t>, causing minor delay and less natural sound, especially in noise or fast speech.</a:t>
            </a:r>
          </a:p>
        </p:txBody>
      </p:sp>
    </p:spTree>
    <p:extLst>
      <p:ext uri="{BB962C8B-B14F-4D97-AF65-F5344CB8AC3E}">
        <p14:creationId xmlns:p14="http://schemas.microsoft.com/office/powerpoint/2010/main" val="1916999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 0"/>
          <p:cNvSpPr/>
          <p:nvPr/>
        </p:nvSpPr>
        <p:spPr>
          <a:xfrm>
            <a:off x="1008698" y="574721"/>
            <a:ext cx="8088868" cy="478393"/>
          </a:xfrm>
          <a:prstGeom prst="rect">
            <a:avLst/>
          </a:prstGeom>
          <a:noFill/>
          <a:ln/>
        </p:spPr>
        <p:txBody>
          <a:bodyPr wrap="none" lIns="0" tIns="0" rIns="0" bIns="0" rtlCol="0" anchor="t"/>
          <a:lstStyle/>
          <a:p>
            <a:pPr>
              <a:lnSpc>
                <a:spcPts val="3751"/>
              </a:lnSpc>
            </a:pPr>
            <a:r>
              <a:rPr lang="en-US" sz="4450" b="1" dirty="0">
                <a:solidFill>
                  <a:srgbClr val="7068F4"/>
                </a:solidFill>
                <a:latin typeface="Barlow Bold" pitchFamily="34" charset="0"/>
                <a:ea typeface="Barlow Bold" pitchFamily="34" charset="-122"/>
                <a:cs typeface="Barlow Bold" pitchFamily="34" charset="-120"/>
              </a:rPr>
              <a:t>Results And Frequency Response</a:t>
            </a:r>
            <a:endParaRPr lang="en-US" sz="4450" dirty="0"/>
          </a:p>
        </p:txBody>
      </p:sp>
      <p:sp>
        <p:nvSpPr>
          <p:cNvPr id="10" name="Text 7"/>
          <p:cNvSpPr/>
          <p:nvPr/>
        </p:nvSpPr>
        <p:spPr>
          <a:xfrm>
            <a:off x="509111" y="8955524"/>
            <a:ext cx="13612177" cy="465534"/>
          </a:xfrm>
          <a:prstGeom prst="rect">
            <a:avLst/>
          </a:prstGeom>
          <a:noFill/>
          <a:ln/>
        </p:spPr>
        <p:txBody>
          <a:bodyPr wrap="square" lIns="0" tIns="0" rIns="0" bIns="0" rtlCol="0" anchor="t"/>
          <a:lstStyle/>
          <a:p>
            <a:pPr>
              <a:lnSpc>
                <a:spcPts val="1800"/>
              </a:lnSpc>
            </a:pPr>
            <a:endParaRPr lang="en-US" sz="1100" dirty="0"/>
          </a:p>
        </p:txBody>
      </p:sp>
      <p:pic>
        <p:nvPicPr>
          <p:cNvPr id="12" name="Picture 11">
            <a:extLst>
              <a:ext uri="{FF2B5EF4-FFF2-40B4-BE49-F238E27FC236}">
                <a16:creationId xmlns:a16="http://schemas.microsoft.com/office/drawing/2014/main" id="{16A98EAF-D953-BA0C-7BAE-0ACDC030CB73}"/>
              </a:ext>
            </a:extLst>
          </p:cNvPr>
          <p:cNvPicPr>
            <a:picLocks noChangeAspect="1"/>
          </p:cNvPicPr>
          <p:nvPr/>
        </p:nvPicPr>
        <p:blipFill>
          <a:blip r:embed="rId3"/>
          <a:srcRect/>
          <a:stretch/>
        </p:blipFill>
        <p:spPr>
          <a:xfrm>
            <a:off x="1828800" y="1110821"/>
            <a:ext cx="10372725" cy="6032060"/>
          </a:xfrm>
          <a:prstGeom prst="rect">
            <a:avLst/>
          </a:prstGeom>
        </p:spPr>
      </p:pic>
      <p:sp>
        <p:nvSpPr>
          <p:cNvPr id="14" name="TextBox 13">
            <a:extLst>
              <a:ext uri="{FF2B5EF4-FFF2-40B4-BE49-F238E27FC236}">
                <a16:creationId xmlns:a16="http://schemas.microsoft.com/office/drawing/2014/main" id="{9AFD93D9-CF7D-CA04-7C39-228BC0F96FFE}"/>
              </a:ext>
            </a:extLst>
          </p:cNvPr>
          <p:cNvSpPr txBox="1"/>
          <p:nvPr/>
        </p:nvSpPr>
        <p:spPr>
          <a:xfrm>
            <a:off x="133110" y="7085731"/>
            <a:ext cx="14364177" cy="1131848"/>
          </a:xfrm>
          <a:prstGeom prst="rect">
            <a:avLst/>
          </a:prstGeom>
          <a:noFill/>
        </p:spPr>
        <p:txBody>
          <a:bodyPr wrap="square" anchor="ctr">
            <a:spAutoFit/>
          </a:bodyPr>
          <a:lstStyle/>
          <a:p>
            <a:pPr algn="ctr">
              <a:lnSpc>
                <a:spcPct val="150000"/>
              </a:lnSpc>
            </a:pPr>
            <a:r>
              <a:rPr lang="en-US" sz="2400" dirty="0">
                <a:latin typeface="Arial" panose="020B0604020202020204" pitchFamily="34" charset="0"/>
                <a:cs typeface="Arial" panose="020B0604020202020204" pitchFamily="34" charset="0"/>
              </a:rPr>
              <a:t>The output preserves key speech frequencies (500, 1000, 3000 Hz), but shows reduced amplitude above 3000 Hz, causing slight loss of clarity in high-frequency sounds.</a:t>
            </a:r>
          </a:p>
        </p:txBody>
      </p:sp>
    </p:spTree>
    <p:extLst>
      <p:ext uri="{BB962C8B-B14F-4D97-AF65-F5344CB8AC3E}">
        <p14:creationId xmlns:p14="http://schemas.microsoft.com/office/powerpoint/2010/main" val="4146676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2" name="Text 0"/>
          <p:cNvSpPr/>
          <p:nvPr/>
        </p:nvSpPr>
        <p:spPr>
          <a:xfrm>
            <a:off x="1008698" y="574721"/>
            <a:ext cx="8088868" cy="478393"/>
          </a:xfrm>
          <a:prstGeom prst="rect">
            <a:avLst/>
          </a:prstGeom>
          <a:noFill/>
          <a:ln/>
        </p:spPr>
        <p:txBody>
          <a:bodyPr wrap="none" lIns="0" tIns="0" rIns="0" bIns="0" rtlCol="0" anchor="t"/>
          <a:lstStyle/>
          <a:p>
            <a:pPr>
              <a:lnSpc>
                <a:spcPts val="3751"/>
              </a:lnSpc>
            </a:pPr>
            <a:r>
              <a:rPr lang="en-US" sz="4450" b="1" dirty="0">
                <a:solidFill>
                  <a:srgbClr val="7068F4"/>
                </a:solidFill>
                <a:latin typeface="Barlow Bold" pitchFamily="34" charset="0"/>
                <a:ea typeface="Barlow Bold" pitchFamily="34" charset="-122"/>
                <a:cs typeface="Barlow Bold" pitchFamily="34" charset="-120"/>
              </a:rPr>
              <a:t>Results And Frequency Response</a:t>
            </a:r>
            <a:endParaRPr lang="en-US" sz="4450" dirty="0"/>
          </a:p>
        </p:txBody>
      </p:sp>
      <p:sp>
        <p:nvSpPr>
          <p:cNvPr id="10" name="Text 7"/>
          <p:cNvSpPr/>
          <p:nvPr/>
        </p:nvSpPr>
        <p:spPr>
          <a:xfrm>
            <a:off x="509111" y="8955524"/>
            <a:ext cx="13612177" cy="465534"/>
          </a:xfrm>
          <a:prstGeom prst="rect">
            <a:avLst/>
          </a:prstGeom>
          <a:noFill/>
          <a:ln/>
        </p:spPr>
        <p:txBody>
          <a:bodyPr wrap="square" lIns="0" tIns="0" rIns="0" bIns="0" rtlCol="0" anchor="t"/>
          <a:lstStyle/>
          <a:p>
            <a:pPr>
              <a:lnSpc>
                <a:spcPts val="1800"/>
              </a:lnSpc>
            </a:pPr>
            <a:endParaRPr lang="en-US" sz="1100" dirty="0"/>
          </a:p>
        </p:txBody>
      </p:sp>
      <p:pic>
        <p:nvPicPr>
          <p:cNvPr id="12" name="Picture 11">
            <a:extLst>
              <a:ext uri="{FF2B5EF4-FFF2-40B4-BE49-F238E27FC236}">
                <a16:creationId xmlns:a16="http://schemas.microsoft.com/office/drawing/2014/main" id="{16A98EAF-D953-BA0C-7BAE-0ACDC030CB73}"/>
              </a:ext>
            </a:extLst>
          </p:cNvPr>
          <p:cNvPicPr>
            <a:picLocks noChangeAspect="1"/>
          </p:cNvPicPr>
          <p:nvPr/>
        </p:nvPicPr>
        <p:blipFill>
          <a:blip r:embed="rId3"/>
          <a:srcRect/>
          <a:stretch/>
        </p:blipFill>
        <p:spPr>
          <a:xfrm>
            <a:off x="2243138" y="1110821"/>
            <a:ext cx="9829800" cy="6032060"/>
          </a:xfrm>
          <a:prstGeom prst="rect">
            <a:avLst/>
          </a:prstGeom>
        </p:spPr>
      </p:pic>
      <p:sp>
        <p:nvSpPr>
          <p:cNvPr id="14" name="TextBox 13">
            <a:extLst>
              <a:ext uri="{FF2B5EF4-FFF2-40B4-BE49-F238E27FC236}">
                <a16:creationId xmlns:a16="http://schemas.microsoft.com/office/drawing/2014/main" id="{9AFD93D9-CF7D-CA04-7C39-228BC0F96FFE}"/>
              </a:ext>
            </a:extLst>
          </p:cNvPr>
          <p:cNvSpPr txBox="1"/>
          <p:nvPr/>
        </p:nvSpPr>
        <p:spPr>
          <a:xfrm>
            <a:off x="133110" y="7085731"/>
            <a:ext cx="14364177" cy="1131848"/>
          </a:xfrm>
          <a:prstGeom prst="rect">
            <a:avLst/>
          </a:prstGeom>
          <a:noFill/>
        </p:spPr>
        <p:txBody>
          <a:bodyPr wrap="square" anchor="ctr">
            <a:spAutoFit/>
          </a:bodyPr>
          <a:lstStyle/>
          <a:p>
            <a:pPr algn="ctr">
              <a:lnSpc>
                <a:spcPct val="150000"/>
              </a:lnSpc>
            </a:pPr>
            <a:r>
              <a:rPr lang="en-US" sz="2400" dirty="0">
                <a:latin typeface="Arial" panose="020B0604020202020204" pitchFamily="34" charset="0"/>
                <a:cs typeface="Arial" panose="020B0604020202020204" pitchFamily="34" charset="0"/>
              </a:rPr>
              <a:t>The 3–8 kHz range shows reduced amplitude in the output, likely due to bandwidth or amplification limits, which may affect consonant clarity in noisy settings.</a:t>
            </a:r>
          </a:p>
        </p:txBody>
      </p:sp>
    </p:spTree>
    <p:extLst>
      <p:ext uri="{BB962C8B-B14F-4D97-AF65-F5344CB8AC3E}">
        <p14:creationId xmlns:p14="http://schemas.microsoft.com/office/powerpoint/2010/main" val="3051256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 空心 5"/>
          <p:cNvSpPr/>
          <p:nvPr/>
        </p:nvSpPr>
        <p:spPr>
          <a:xfrm>
            <a:off x="4859079" y="1875578"/>
            <a:ext cx="4912242" cy="4912242"/>
          </a:xfrm>
          <a:prstGeom prst="donut">
            <a:avLst>
              <a:gd name="adj" fmla="val 519"/>
            </a:avLst>
          </a:prstGeom>
          <a:gradFill>
            <a:gsLst>
              <a:gs pos="50000">
                <a:schemeClr val="bg1">
                  <a:alpha val="20000"/>
                </a:schemeClr>
              </a:gs>
              <a:gs pos="0">
                <a:srgbClr val="90A4D9"/>
              </a:gs>
              <a:gs pos="75000">
                <a:srgbClr val="5776C5"/>
              </a:gs>
              <a:gs pos="100000">
                <a:schemeClr val="accent1"/>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160">
              <a:solidFill>
                <a:schemeClr val="tx1"/>
              </a:solidFill>
            </a:endParaRPr>
          </a:p>
        </p:txBody>
      </p:sp>
      <p:sp>
        <p:nvSpPr>
          <p:cNvPr id="5" name="矩形: 圆角 17">
            <a:extLst>
              <a:ext uri="{FF2B5EF4-FFF2-40B4-BE49-F238E27FC236}">
                <a16:creationId xmlns:a16="http://schemas.microsoft.com/office/drawing/2014/main" id="{51053149-76E7-AF9B-AEF0-E3E14C3E537A}"/>
              </a:ext>
            </a:extLst>
          </p:cNvPr>
          <p:cNvSpPr/>
          <p:nvPr/>
        </p:nvSpPr>
        <p:spPr>
          <a:xfrm>
            <a:off x="6949689" y="6551342"/>
            <a:ext cx="775810" cy="648905"/>
          </a:xfrm>
          <a:prstGeom prst="roundRect">
            <a:avLst>
              <a:gd name="adj" fmla="val 1927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160" dirty="0"/>
          </a:p>
        </p:txBody>
      </p:sp>
      <p:sp>
        <p:nvSpPr>
          <p:cNvPr id="28" name="文本框 27"/>
          <p:cNvSpPr txBox="1"/>
          <p:nvPr/>
        </p:nvSpPr>
        <p:spPr>
          <a:xfrm>
            <a:off x="9329449" y="5991337"/>
            <a:ext cx="4768502" cy="575350"/>
          </a:xfrm>
          <a:prstGeom prst="rect">
            <a:avLst/>
          </a:prstGeom>
          <a:noFill/>
        </p:spPr>
        <p:txBody>
          <a:bodyPr wrap="square" rtlCol="0">
            <a:spAutoFit/>
          </a:bodyPr>
          <a:lstStyle/>
          <a:p>
            <a:pPr algn="ctr">
              <a:lnSpc>
                <a:spcPct val="120000"/>
              </a:lnSpc>
            </a:pPr>
            <a:r>
              <a:rPr lang="en-US" altLang="zh-CN" sz="2880" dirty="0">
                <a:latin typeface="Arial" panose="020B0604020202020204" pitchFamily="34" charset="0"/>
                <a:ea typeface="+mj-ea"/>
                <a:cs typeface="Arial" panose="020B0604020202020204" pitchFamily="34" charset="0"/>
              </a:rPr>
              <a:t>No digital signal processing</a:t>
            </a:r>
            <a:endParaRPr lang="zh-CN" altLang="en-US" sz="2880" dirty="0">
              <a:latin typeface="Arial" panose="020B0604020202020204" pitchFamily="34" charset="0"/>
              <a:ea typeface="+mj-ea"/>
              <a:cs typeface="Arial" panose="020B0604020202020204" pitchFamily="34" charset="0"/>
            </a:endParaRPr>
          </a:p>
        </p:txBody>
      </p:sp>
      <p:sp>
        <p:nvSpPr>
          <p:cNvPr id="36" name="任意多边形: 形状 35"/>
          <p:cNvSpPr/>
          <p:nvPr/>
        </p:nvSpPr>
        <p:spPr>
          <a:xfrm rot="20157404">
            <a:off x="-471881" y="-251082"/>
            <a:ext cx="2701892" cy="2970334"/>
          </a:xfrm>
          <a:custGeom>
            <a:avLst/>
            <a:gdLst>
              <a:gd name="connsiteX0" fmla="*/ 875792 w 2251577"/>
              <a:gd name="connsiteY0" fmla="*/ 0 h 2475278"/>
              <a:gd name="connsiteX1" fmla="*/ 2023033 w 2251577"/>
              <a:gd name="connsiteY1" fmla="*/ 511823 h 2475278"/>
              <a:gd name="connsiteX2" fmla="*/ 2038683 w 2251577"/>
              <a:gd name="connsiteY2" fmla="*/ 531741 h 2475278"/>
              <a:gd name="connsiteX3" fmla="*/ 2251577 w 2251577"/>
              <a:gd name="connsiteY3" fmla="*/ 1228709 h 2475278"/>
              <a:gd name="connsiteX4" fmla="*/ 1005008 w 2251577"/>
              <a:gd name="connsiteY4" fmla="*/ 2475278 h 2475278"/>
              <a:gd name="connsiteX5" fmla="*/ 62419 w 2251577"/>
              <a:gd name="connsiteY5" fmla="*/ 2044495 h 2475278"/>
              <a:gd name="connsiteX6" fmla="*/ 0 w 2251577"/>
              <a:gd name="connsiteY6" fmla="*/ 1963071 h 2475278"/>
              <a:gd name="connsiteX7" fmla="*/ 142276 w 2251577"/>
              <a:gd name="connsiteY7" fmla="*/ 1644163 h 2475278"/>
              <a:gd name="connsiteX8" fmla="*/ 184325 w 2251577"/>
              <a:gd name="connsiteY8" fmla="*/ 1726301 h 2475278"/>
              <a:gd name="connsiteX9" fmla="*/ 1005007 w 2251577"/>
              <a:gd name="connsiteY9" fmla="*/ 2188317 h 2475278"/>
              <a:gd name="connsiteX10" fmla="*/ 1964615 w 2251577"/>
              <a:gd name="connsiteY10" fmla="*/ 1228709 h 2475278"/>
              <a:gd name="connsiteX11" fmla="*/ 1005007 w 2251577"/>
              <a:gd name="connsiteY11" fmla="*/ 269101 h 2475278"/>
              <a:gd name="connsiteX12" fmla="*/ 811613 w 2251577"/>
              <a:gd name="connsiteY12" fmla="*/ 288597 h 2475278"/>
              <a:gd name="connsiteX13" fmla="*/ 736659 w 2251577"/>
              <a:gd name="connsiteY13" fmla="*/ 311864 h 2475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251577" h="2475278">
                <a:moveTo>
                  <a:pt x="875792" y="0"/>
                </a:moveTo>
                <a:lnTo>
                  <a:pt x="2023033" y="511823"/>
                </a:lnTo>
                <a:lnTo>
                  <a:pt x="2038683" y="531741"/>
                </a:lnTo>
                <a:cubicBezTo>
                  <a:pt x="2173093" y="730694"/>
                  <a:pt x="2251577" y="970536"/>
                  <a:pt x="2251577" y="1228709"/>
                </a:cubicBezTo>
                <a:cubicBezTo>
                  <a:pt x="2251577" y="1917170"/>
                  <a:pt x="1693469" y="2475278"/>
                  <a:pt x="1005008" y="2475278"/>
                </a:cubicBezTo>
                <a:cubicBezTo>
                  <a:pt x="628506" y="2475278"/>
                  <a:pt x="290989" y="2308363"/>
                  <a:pt x="62419" y="2044495"/>
                </a:cubicBezTo>
                <a:lnTo>
                  <a:pt x="0" y="1963071"/>
                </a:lnTo>
                <a:lnTo>
                  <a:pt x="142276" y="1644163"/>
                </a:lnTo>
                <a:lnTo>
                  <a:pt x="184325" y="1726301"/>
                </a:lnTo>
                <a:cubicBezTo>
                  <a:pt x="352628" y="2003291"/>
                  <a:pt x="657210" y="2188317"/>
                  <a:pt x="1005007" y="2188317"/>
                </a:cubicBezTo>
                <a:cubicBezTo>
                  <a:pt x="1534984" y="2188317"/>
                  <a:pt x="1964615" y="1758686"/>
                  <a:pt x="1964615" y="1228709"/>
                </a:cubicBezTo>
                <a:cubicBezTo>
                  <a:pt x="1964615" y="698732"/>
                  <a:pt x="1534984" y="269101"/>
                  <a:pt x="1005007" y="269101"/>
                </a:cubicBezTo>
                <a:cubicBezTo>
                  <a:pt x="938760" y="269101"/>
                  <a:pt x="874081" y="275814"/>
                  <a:pt x="811613" y="288597"/>
                </a:cubicBezTo>
                <a:lnTo>
                  <a:pt x="736659" y="311864"/>
                </a:lnTo>
                <a:close/>
              </a:path>
            </a:pathLst>
          </a:custGeom>
          <a:gradFill flip="none" rotWithShape="1">
            <a:gsLst>
              <a:gs pos="0">
                <a:schemeClr val="bg1">
                  <a:alpha val="20000"/>
                </a:schemeClr>
              </a:gs>
              <a:gs pos="75000">
                <a:schemeClr val="accent1"/>
              </a:gs>
            </a:gsLst>
            <a:lin ang="81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160" dirty="0">
              <a:solidFill>
                <a:schemeClr val="tx1"/>
              </a:solidFill>
            </a:endParaRPr>
          </a:p>
        </p:txBody>
      </p:sp>
      <p:pic>
        <p:nvPicPr>
          <p:cNvPr id="42" name="Picture 41">
            <a:extLst>
              <a:ext uri="{FF2B5EF4-FFF2-40B4-BE49-F238E27FC236}">
                <a16:creationId xmlns:a16="http://schemas.microsoft.com/office/drawing/2014/main" id="{E23E2A42-D6AA-ADCC-760E-1023157C1FC5}"/>
              </a:ext>
            </a:extLst>
          </p:cNvPr>
          <p:cNvPicPr>
            <a:picLocks noChangeAspect="1"/>
          </p:cNvPicPr>
          <p:nvPr/>
        </p:nvPicPr>
        <p:blipFill>
          <a:blip r:embed="rId3"/>
          <a:stretch>
            <a:fillRect/>
          </a:stretch>
        </p:blipFill>
        <p:spPr>
          <a:xfrm>
            <a:off x="8507457" y="6101801"/>
            <a:ext cx="780356" cy="646232"/>
          </a:xfrm>
          <a:prstGeom prst="rect">
            <a:avLst/>
          </a:prstGeom>
        </p:spPr>
      </p:pic>
      <p:pic>
        <p:nvPicPr>
          <p:cNvPr id="40" name="Picture 39">
            <a:extLst>
              <a:ext uri="{FF2B5EF4-FFF2-40B4-BE49-F238E27FC236}">
                <a16:creationId xmlns:a16="http://schemas.microsoft.com/office/drawing/2014/main" id="{B66E610B-9F16-0EB0-ABD3-71A87AEEA6DA}"/>
              </a:ext>
            </a:extLst>
          </p:cNvPr>
          <p:cNvPicPr>
            <a:picLocks noChangeAspect="1"/>
          </p:cNvPicPr>
          <p:nvPr/>
        </p:nvPicPr>
        <p:blipFill>
          <a:blip r:embed="rId3"/>
          <a:stretch>
            <a:fillRect/>
          </a:stretch>
        </p:blipFill>
        <p:spPr>
          <a:xfrm>
            <a:off x="4198959" y="4699447"/>
            <a:ext cx="780356" cy="646232"/>
          </a:xfrm>
          <a:prstGeom prst="rect">
            <a:avLst/>
          </a:prstGeom>
        </p:spPr>
      </p:pic>
      <p:sp>
        <p:nvSpPr>
          <p:cNvPr id="85" name="文本框 84"/>
          <p:cNvSpPr txBox="1"/>
          <p:nvPr/>
        </p:nvSpPr>
        <p:spPr>
          <a:xfrm>
            <a:off x="877884" y="392730"/>
            <a:ext cx="12810070" cy="822789"/>
          </a:xfrm>
          <a:prstGeom prst="rect">
            <a:avLst/>
          </a:prstGeom>
          <a:noFill/>
        </p:spPr>
        <p:txBody>
          <a:bodyPr wrap="square" rtlCol="0">
            <a:spAutoFit/>
          </a:bodyPr>
          <a:lstStyle/>
          <a:p>
            <a:pPr algn="ctr">
              <a:lnSpc>
                <a:spcPct val="120000"/>
              </a:lnSpc>
            </a:pPr>
            <a:r>
              <a:rPr lang="en-US" altLang="zh-CN" sz="4450" dirty="0">
                <a:solidFill>
                  <a:srgbClr val="7068F4"/>
                </a:solidFill>
                <a:latin typeface="Barlow Bold" panose="00000800000000000000" pitchFamily="2" charset="0"/>
              </a:rPr>
              <a:t>Limitations</a:t>
            </a:r>
          </a:p>
        </p:txBody>
      </p:sp>
      <p:cxnSp>
        <p:nvCxnSpPr>
          <p:cNvPr id="86" name="直接箭头连接符 85"/>
          <p:cNvCxnSpPr/>
          <p:nvPr/>
        </p:nvCxnSpPr>
        <p:spPr>
          <a:xfrm>
            <a:off x="8986213" y="1036858"/>
            <a:ext cx="1024978" cy="0"/>
          </a:xfrm>
          <a:prstGeom prst="straightConnector1">
            <a:avLst/>
          </a:prstGeom>
          <a:ln w="25400" cap="rnd">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round/>
            <a:tailEnd type="none"/>
          </a:ln>
        </p:spPr>
        <p:style>
          <a:lnRef idx="1">
            <a:schemeClr val="accent1"/>
          </a:lnRef>
          <a:fillRef idx="0">
            <a:schemeClr val="accent1"/>
          </a:fillRef>
          <a:effectRef idx="0">
            <a:schemeClr val="accent1"/>
          </a:effectRef>
          <a:fontRef idx="minor">
            <a:schemeClr val="tx1"/>
          </a:fontRef>
        </p:style>
      </p:cxnSp>
      <p:cxnSp>
        <p:nvCxnSpPr>
          <p:cNvPr id="87" name="直接箭头连接符 86"/>
          <p:cNvCxnSpPr/>
          <p:nvPr/>
        </p:nvCxnSpPr>
        <p:spPr>
          <a:xfrm flipH="1">
            <a:off x="4621268" y="1036858"/>
            <a:ext cx="1024978" cy="0"/>
          </a:xfrm>
          <a:prstGeom prst="straightConnector1">
            <a:avLst/>
          </a:prstGeom>
          <a:ln w="25400" cap="rnd">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0" scaled="1"/>
              <a:tileRect/>
            </a:gradFill>
            <a:round/>
            <a:tailEnd type="none"/>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5537440" y="3305883"/>
            <a:ext cx="3555025" cy="2256914"/>
            <a:chOff x="3939208" y="2632933"/>
            <a:chExt cx="4317286" cy="2695285"/>
          </a:xfrm>
        </p:grpSpPr>
        <p:sp>
          <p:nvSpPr>
            <p:cNvPr id="3" name="任意多边形: 形状 2"/>
            <p:cNvSpPr/>
            <p:nvPr/>
          </p:nvSpPr>
          <p:spPr>
            <a:xfrm flipH="1">
              <a:off x="3939208" y="2632933"/>
              <a:ext cx="2160494" cy="2695284"/>
            </a:xfrm>
            <a:custGeom>
              <a:avLst/>
              <a:gdLst>
                <a:gd name="connsiteX0" fmla="*/ 979921 w 2160494"/>
                <a:gd name="connsiteY0" fmla="*/ 246 h 2695284"/>
                <a:gd name="connsiteX1" fmla="*/ 0 w 2160494"/>
                <a:gd name="connsiteY1" fmla="*/ 249975 h 2695284"/>
                <a:gd name="connsiteX2" fmla="*/ 0 w 2160494"/>
                <a:gd name="connsiteY2" fmla="*/ 2695284 h 2695284"/>
                <a:gd name="connsiteX3" fmla="*/ 1959841 w 2160494"/>
                <a:gd name="connsiteY3" fmla="*/ 2615370 h 2695284"/>
                <a:gd name="connsiteX4" fmla="*/ 2160494 w 2160494"/>
                <a:gd name="connsiteY4" fmla="*/ 2672642 h 2695284"/>
                <a:gd name="connsiteX5" fmla="*/ 2160494 w 2160494"/>
                <a:gd name="connsiteY5" fmla="*/ 227334 h 2695284"/>
                <a:gd name="connsiteX6" fmla="*/ 1959841 w 2160494"/>
                <a:gd name="connsiteY6" fmla="*/ 170062 h 2695284"/>
                <a:gd name="connsiteX7" fmla="*/ 979921 w 2160494"/>
                <a:gd name="connsiteY7" fmla="*/ 246 h 269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494" h="2695284">
                  <a:moveTo>
                    <a:pt x="979921" y="246"/>
                  </a:moveTo>
                  <a:cubicBezTo>
                    <a:pt x="653281" y="-4564"/>
                    <a:pt x="326640" y="60551"/>
                    <a:pt x="0" y="249975"/>
                  </a:cubicBezTo>
                  <a:lnTo>
                    <a:pt x="0" y="2695284"/>
                  </a:lnTo>
                  <a:cubicBezTo>
                    <a:pt x="653280" y="2316435"/>
                    <a:pt x="1306561" y="2434825"/>
                    <a:pt x="1959841" y="2615370"/>
                  </a:cubicBezTo>
                  <a:lnTo>
                    <a:pt x="2160494" y="2672642"/>
                  </a:lnTo>
                  <a:lnTo>
                    <a:pt x="2160494" y="227334"/>
                  </a:lnTo>
                  <a:lnTo>
                    <a:pt x="1959841" y="170062"/>
                  </a:lnTo>
                  <a:cubicBezTo>
                    <a:pt x="1633201" y="79789"/>
                    <a:pt x="1306561" y="5056"/>
                    <a:pt x="979921" y="24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160"/>
            </a:p>
          </p:txBody>
        </p:sp>
        <p:sp>
          <p:nvSpPr>
            <p:cNvPr id="4" name="任意多边形: 形状 3"/>
            <p:cNvSpPr/>
            <p:nvPr/>
          </p:nvSpPr>
          <p:spPr>
            <a:xfrm>
              <a:off x="6096000" y="2632934"/>
              <a:ext cx="2160494" cy="2695284"/>
            </a:xfrm>
            <a:custGeom>
              <a:avLst/>
              <a:gdLst>
                <a:gd name="connsiteX0" fmla="*/ 979921 w 2160494"/>
                <a:gd name="connsiteY0" fmla="*/ 246 h 2695284"/>
                <a:gd name="connsiteX1" fmla="*/ 1959842 w 2160494"/>
                <a:gd name="connsiteY1" fmla="*/ 170062 h 2695284"/>
                <a:gd name="connsiteX2" fmla="*/ 2160494 w 2160494"/>
                <a:gd name="connsiteY2" fmla="*/ 227334 h 2695284"/>
                <a:gd name="connsiteX3" fmla="*/ 2160494 w 2160494"/>
                <a:gd name="connsiteY3" fmla="*/ 2672642 h 2695284"/>
                <a:gd name="connsiteX4" fmla="*/ 1959842 w 2160494"/>
                <a:gd name="connsiteY4" fmla="*/ 2615370 h 2695284"/>
                <a:gd name="connsiteX5" fmla="*/ 0 w 2160494"/>
                <a:gd name="connsiteY5" fmla="*/ 2695284 h 2695284"/>
                <a:gd name="connsiteX6" fmla="*/ 0 w 2160494"/>
                <a:gd name="connsiteY6" fmla="*/ 249975 h 2695284"/>
                <a:gd name="connsiteX7" fmla="*/ 979921 w 2160494"/>
                <a:gd name="connsiteY7" fmla="*/ 246 h 2695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60494" h="2695284">
                  <a:moveTo>
                    <a:pt x="979921" y="246"/>
                  </a:moveTo>
                  <a:cubicBezTo>
                    <a:pt x="1306561" y="5056"/>
                    <a:pt x="1633201" y="79789"/>
                    <a:pt x="1959842" y="170062"/>
                  </a:cubicBezTo>
                  <a:lnTo>
                    <a:pt x="2160494" y="227334"/>
                  </a:lnTo>
                  <a:lnTo>
                    <a:pt x="2160494" y="2672642"/>
                  </a:lnTo>
                  <a:lnTo>
                    <a:pt x="1959842" y="2615370"/>
                  </a:lnTo>
                  <a:cubicBezTo>
                    <a:pt x="1306561" y="2434825"/>
                    <a:pt x="653281" y="2316435"/>
                    <a:pt x="0" y="2695284"/>
                  </a:cubicBezTo>
                  <a:lnTo>
                    <a:pt x="0" y="249975"/>
                  </a:lnTo>
                  <a:cubicBezTo>
                    <a:pt x="326640" y="60551"/>
                    <a:pt x="653281" y="-4564"/>
                    <a:pt x="979921" y="246"/>
                  </a:cubicBezTo>
                  <a:close/>
                </a:path>
              </a:pathLst>
            </a:custGeom>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160"/>
            </a:p>
          </p:txBody>
        </p:sp>
      </p:grpSp>
      <p:sp>
        <p:nvSpPr>
          <p:cNvPr id="7" name="矩形: 圆角 6"/>
          <p:cNvSpPr/>
          <p:nvPr/>
        </p:nvSpPr>
        <p:spPr>
          <a:xfrm>
            <a:off x="5688808" y="1574852"/>
            <a:ext cx="775810" cy="648905"/>
          </a:xfrm>
          <a:prstGeom prst="roundRect">
            <a:avLst>
              <a:gd name="adj" fmla="val 1927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160" dirty="0"/>
          </a:p>
        </p:txBody>
      </p:sp>
      <p:sp>
        <p:nvSpPr>
          <p:cNvPr id="8" name="文本框 7"/>
          <p:cNvSpPr txBox="1"/>
          <p:nvPr/>
        </p:nvSpPr>
        <p:spPr>
          <a:xfrm>
            <a:off x="5836380" y="1567093"/>
            <a:ext cx="465863" cy="588751"/>
          </a:xfrm>
          <a:prstGeom prst="rect">
            <a:avLst/>
          </a:prstGeom>
          <a:noFill/>
        </p:spPr>
        <p:txBody>
          <a:bodyPr wrap="square" rtlCol="0">
            <a:spAutoFit/>
          </a:bodyPr>
          <a:lstStyle/>
          <a:p>
            <a:pPr algn="ctr">
              <a:lnSpc>
                <a:spcPct val="120000"/>
              </a:lnSpc>
            </a:pPr>
            <a:r>
              <a:rPr lang="en-US" altLang="zh-CN" sz="2880" dirty="0">
                <a:ea typeface="+mj-ea"/>
              </a:rPr>
              <a:t>1</a:t>
            </a:r>
            <a:endParaRPr lang="zh-CN" altLang="en-US" sz="2880" dirty="0">
              <a:ea typeface="+mj-ea"/>
            </a:endParaRPr>
          </a:p>
        </p:txBody>
      </p:sp>
      <p:sp>
        <p:nvSpPr>
          <p:cNvPr id="10" name="矩形: 圆角 9"/>
          <p:cNvSpPr/>
          <p:nvPr/>
        </p:nvSpPr>
        <p:spPr>
          <a:xfrm>
            <a:off x="4386077" y="2978373"/>
            <a:ext cx="775810" cy="648905"/>
          </a:xfrm>
          <a:prstGeom prst="roundRect">
            <a:avLst>
              <a:gd name="adj" fmla="val 1927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160" dirty="0"/>
          </a:p>
        </p:txBody>
      </p:sp>
      <p:sp>
        <p:nvSpPr>
          <p:cNvPr id="12" name="矩形: 圆角 11"/>
          <p:cNvSpPr/>
          <p:nvPr/>
        </p:nvSpPr>
        <p:spPr>
          <a:xfrm>
            <a:off x="5383231" y="6129258"/>
            <a:ext cx="775810" cy="648905"/>
          </a:xfrm>
          <a:prstGeom prst="roundRect">
            <a:avLst>
              <a:gd name="adj" fmla="val 1927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13" name="文本框 12"/>
          <p:cNvSpPr txBox="1"/>
          <p:nvPr/>
        </p:nvSpPr>
        <p:spPr>
          <a:xfrm>
            <a:off x="6990845" y="6581418"/>
            <a:ext cx="744769" cy="588751"/>
          </a:xfrm>
          <a:prstGeom prst="rect">
            <a:avLst/>
          </a:prstGeom>
          <a:noFill/>
        </p:spPr>
        <p:txBody>
          <a:bodyPr wrap="square" rtlCol="0">
            <a:spAutoFit/>
          </a:bodyPr>
          <a:lstStyle/>
          <a:p>
            <a:pPr algn="ctr">
              <a:lnSpc>
                <a:spcPct val="120000"/>
              </a:lnSpc>
            </a:pPr>
            <a:r>
              <a:rPr lang="en-US" altLang="zh-CN" sz="2880" dirty="0">
                <a:ea typeface="+mj-ea"/>
              </a:rPr>
              <a:t>5</a:t>
            </a:r>
            <a:endParaRPr lang="zh-CN" altLang="en-US" sz="2880" dirty="0">
              <a:ea typeface="+mj-ea"/>
            </a:endParaRPr>
          </a:p>
        </p:txBody>
      </p:sp>
      <p:sp>
        <p:nvSpPr>
          <p:cNvPr id="15" name="文本框 14"/>
          <p:cNvSpPr txBox="1"/>
          <p:nvPr/>
        </p:nvSpPr>
        <p:spPr>
          <a:xfrm>
            <a:off x="4381658" y="2941402"/>
            <a:ext cx="758267" cy="588751"/>
          </a:xfrm>
          <a:prstGeom prst="rect">
            <a:avLst/>
          </a:prstGeom>
          <a:noFill/>
        </p:spPr>
        <p:txBody>
          <a:bodyPr wrap="square" rtlCol="0">
            <a:spAutoFit/>
          </a:bodyPr>
          <a:lstStyle/>
          <a:p>
            <a:pPr algn="ctr">
              <a:lnSpc>
                <a:spcPct val="120000"/>
              </a:lnSpc>
            </a:pPr>
            <a:r>
              <a:rPr lang="en-US" altLang="zh-CN" sz="2880" dirty="0">
                <a:ea typeface="+mj-ea"/>
              </a:rPr>
              <a:t>2</a:t>
            </a:r>
            <a:endParaRPr lang="zh-CN" altLang="en-US" sz="2880" dirty="0">
              <a:ea typeface="+mj-ea"/>
            </a:endParaRPr>
          </a:p>
        </p:txBody>
      </p:sp>
      <p:sp>
        <p:nvSpPr>
          <p:cNvPr id="16" name="矩形: 圆角 15"/>
          <p:cNvSpPr/>
          <p:nvPr/>
        </p:nvSpPr>
        <p:spPr>
          <a:xfrm>
            <a:off x="9415217" y="4696774"/>
            <a:ext cx="775810" cy="648905"/>
          </a:xfrm>
          <a:prstGeom prst="roundRect">
            <a:avLst>
              <a:gd name="adj" fmla="val 1927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160"/>
          </a:p>
        </p:txBody>
      </p:sp>
      <p:sp>
        <p:nvSpPr>
          <p:cNvPr id="17" name="文本框 16"/>
          <p:cNvSpPr txBox="1"/>
          <p:nvPr/>
        </p:nvSpPr>
        <p:spPr>
          <a:xfrm>
            <a:off x="5385528" y="6130542"/>
            <a:ext cx="758267" cy="588751"/>
          </a:xfrm>
          <a:prstGeom prst="rect">
            <a:avLst/>
          </a:prstGeom>
          <a:noFill/>
        </p:spPr>
        <p:txBody>
          <a:bodyPr wrap="square" rtlCol="0">
            <a:spAutoFit/>
          </a:bodyPr>
          <a:lstStyle/>
          <a:p>
            <a:pPr algn="ctr">
              <a:lnSpc>
                <a:spcPct val="120000"/>
              </a:lnSpc>
            </a:pPr>
            <a:r>
              <a:rPr lang="en-US" altLang="zh-CN" sz="2880" dirty="0">
                <a:ea typeface="+mj-ea"/>
              </a:rPr>
              <a:t>4</a:t>
            </a:r>
            <a:endParaRPr lang="zh-CN" altLang="en-US" sz="2880" dirty="0">
              <a:ea typeface="+mj-ea"/>
            </a:endParaRPr>
          </a:p>
        </p:txBody>
      </p:sp>
      <p:sp>
        <p:nvSpPr>
          <p:cNvPr id="18" name="矩形: 圆角 17"/>
          <p:cNvSpPr/>
          <p:nvPr/>
        </p:nvSpPr>
        <p:spPr>
          <a:xfrm>
            <a:off x="8413030" y="1617374"/>
            <a:ext cx="775810" cy="648905"/>
          </a:xfrm>
          <a:prstGeom prst="roundRect">
            <a:avLst>
              <a:gd name="adj" fmla="val 19275"/>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160" dirty="0"/>
          </a:p>
        </p:txBody>
      </p:sp>
      <p:sp>
        <p:nvSpPr>
          <p:cNvPr id="19" name="文本框 18"/>
          <p:cNvSpPr txBox="1"/>
          <p:nvPr/>
        </p:nvSpPr>
        <p:spPr>
          <a:xfrm>
            <a:off x="4182475" y="4686272"/>
            <a:ext cx="758267" cy="588751"/>
          </a:xfrm>
          <a:prstGeom prst="rect">
            <a:avLst/>
          </a:prstGeom>
          <a:noFill/>
        </p:spPr>
        <p:txBody>
          <a:bodyPr wrap="square" rtlCol="0">
            <a:spAutoFit/>
          </a:bodyPr>
          <a:lstStyle/>
          <a:p>
            <a:pPr algn="ctr">
              <a:lnSpc>
                <a:spcPct val="120000"/>
              </a:lnSpc>
            </a:pPr>
            <a:r>
              <a:rPr lang="en-US" altLang="zh-CN" sz="2880" dirty="0">
                <a:ea typeface="+mj-ea"/>
              </a:rPr>
              <a:t>3</a:t>
            </a:r>
            <a:endParaRPr lang="zh-CN" altLang="en-US" sz="2880" dirty="0">
              <a:ea typeface="+mj-ea"/>
            </a:endParaRPr>
          </a:p>
        </p:txBody>
      </p:sp>
      <p:sp>
        <p:nvSpPr>
          <p:cNvPr id="20" name="文本框 19"/>
          <p:cNvSpPr txBox="1"/>
          <p:nvPr/>
        </p:nvSpPr>
        <p:spPr>
          <a:xfrm>
            <a:off x="2567285" y="1272551"/>
            <a:ext cx="3101828" cy="1107163"/>
          </a:xfrm>
          <a:prstGeom prst="rect">
            <a:avLst/>
          </a:prstGeom>
          <a:noFill/>
        </p:spPr>
        <p:txBody>
          <a:bodyPr wrap="square" rtlCol="0">
            <a:spAutoFit/>
          </a:bodyPr>
          <a:lstStyle/>
          <a:p>
            <a:pPr algn="ctr">
              <a:lnSpc>
                <a:spcPct val="120000"/>
              </a:lnSpc>
            </a:pPr>
            <a:r>
              <a:rPr lang="en-US" altLang="zh-CN" sz="2880" dirty="0">
                <a:latin typeface="Arial" panose="020B0604020202020204" pitchFamily="34" charset="0"/>
                <a:ea typeface="+mj-ea"/>
                <a:cs typeface="Arial" panose="020B0604020202020204" pitchFamily="34" charset="0"/>
              </a:rPr>
              <a:t>Limited battery life (2–3 hours)</a:t>
            </a:r>
            <a:endParaRPr lang="zh-CN" altLang="en-US" sz="2880" dirty="0">
              <a:latin typeface="Arial" panose="020B0604020202020204" pitchFamily="34" charset="0"/>
              <a:ea typeface="+mj-ea"/>
              <a:cs typeface="Arial" panose="020B0604020202020204" pitchFamily="34" charset="0"/>
            </a:endParaRPr>
          </a:p>
        </p:txBody>
      </p:sp>
      <p:sp>
        <p:nvSpPr>
          <p:cNvPr id="22" name="文本框 21"/>
          <p:cNvSpPr txBox="1"/>
          <p:nvPr/>
        </p:nvSpPr>
        <p:spPr>
          <a:xfrm>
            <a:off x="644315" y="2716201"/>
            <a:ext cx="3677663" cy="1107163"/>
          </a:xfrm>
          <a:prstGeom prst="rect">
            <a:avLst/>
          </a:prstGeom>
          <a:noFill/>
        </p:spPr>
        <p:txBody>
          <a:bodyPr wrap="square" rtlCol="0">
            <a:spAutoFit/>
          </a:bodyPr>
          <a:lstStyle/>
          <a:p>
            <a:pPr algn="ctr">
              <a:lnSpc>
                <a:spcPct val="120000"/>
              </a:lnSpc>
            </a:pPr>
            <a:r>
              <a:rPr lang="en-US" altLang="zh-CN" sz="2880" dirty="0">
                <a:latin typeface="Arial" panose="020B0604020202020204" pitchFamily="34" charset="0"/>
                <a:ea typeface="+mj-ea"/>
                <a:cs typeface="Arial" panose="020B0604020202020204" pitchFamily="34" charset="0"/>
              </a:rPr>
              <a:t>Limited wireless transmission range</a:t>
            </a:r>
            <a:endParaRPr lang="zh-CN" altLang="en-US" sz="2880" dirty="0">
              <a:latin typeface="Arial" panose="020B0604020202020204" pitchFamily="34" charset="0"/>
              <a:ea typeface="+mj-ea"/>
              <a:cs typeface="Arial" panose="020B0604020202020204" pitchFamily="34" charset="0"/>
            </a:endParaRPr>
          </a:p>
        </p:txBody>
      </p:sp>
      <p:sp>
        <p:nvSpPr>
          <p:cNvPr id="24" name="文本框 23"/>
          <p:cNvSpPr txBox="1"/>
          <p:nvPr/>
        </p:nvSpPr>
        <p:spPr>
          <a:xfrm>
            <a:off x="228601" y="6164006"/>
            <a:ext cx="5142244" cy="575350"/>
          </a:xfrm>
          <a:prstGeom prst="rect">
            <a:avLst/>
          </a:prstGeom>
          <a:noFill/>
        </p:spPr>
        <p:txBody>
          <a:bodyPr wrap="square" rtlCol="0">
            <a:spAutoFit/>
          </a:bodyPr>
          <a:lstStyle/>
          <a:p>
            <a:pPr algn="ctr">
              <a:lnSpc>
                <a:spcPct val="120000"/>
              </a:lnSpc>
            </a:pPr>
            <a:r>
              <a:rPr lang="en-US" altLang="zh-CN" sz="2880" dirty="0">
                <a:latin typeface="Arial" panose="020B0604020202020204" pitchFamily="34" charset="0"/>
                <a:ea typeface="+mj-ea"/>
                <a:cs typeface="Arial" panose="020B0604020202020204" pitchFamily="34" charset="0"/>
              </a:rPr>
              <a:t> No Dynamic Volume Control </a:t>
            </a:r>
            <a:endParaRPr lang="zh-CN" altLang="en-US" sz="2880" dirty="0">
              <a:latin typeface="Arial" panose="020B0604020202020204" pitchFamily="34" charset="0"/>
              <a:ea typeface="+mj-ea"/>
              <a:cs typeface="Arial" panose="020B0604020202020204" pitchFamily="34" charset="0"/>
            </a:endParaRPr>
          </a:p>
        </p:txBody>
      </p:sp>
      <p:sp>
        <p:nvSpPr>
          <p:cNvPr id="26" name="文本框 25"/>
          <p:cNvSpPr txBox="1"/>
          <p:nvPr/>
        </p:nvSpPr>
        <p:spPr>
          <a:xfrm>
            <a:off x="9498702" y="1603574"/>
            <a:ext cx="3249235" cy="575350"/>
          </a:xfrm>
          <a:prstGeom prst="rect">
            <a:avLst/>
          </a:prstGeom>
          <a:noFill/>
        </p:spPr>
        <p:txBody>
          <a:bodyPr wrap="square" rtlCol="0">
            <a:spAutoFit/>
          </a:bodyPr>
          <a:lstStyle/>
          <a:p>
            <a:pPr>
              <a:lnSpc>
                <a:spcPct val="120000"/>
              </a:lnSpc>
            </a:pPr>
            <a:r>
              <a:rPr lang="en-US" altLang="zh-CN" sz="2880" dirty="0">
                <a:latin typeface="Arial" panose="020B0604020202020204" pitchFamily="34" charset="0"/>
                <a:ea typeface="+mj-ea"/>
                <a:cs typeface="Arial" panose="020B0604020202020204" pitchFamily="34" charset="0"/>
              </a:rPr>
              <a:t>No clinical trials</a:t>
            </a:r>
            <a:endParaRPr lang="zh-CN" altLang="en-US" sz="2880" dirty="0">
              <a:latin typeface="Arial" panose="020B0604020202020204" pitchFamily="34" charset="0"/>
              <a:ea typeface="+mj-ea"/>
              <a:cs typeface="Arial" panose="020B0604020202020204" pitchFamily="34" charset="0"/>
            </a:endParaRPr>
          </a:p>
        </p:txBody>
      </p:sp>
      <p:sp>
        <p:nvSpPr>
          <p:cNvPr id="38" name="Action Button: Get Information 37">
            <a:hlinkClick r:id="" action="ppaction://noaction" highlightClick="1"/>
            <a:extLst>
              <a:ext uri="{FF2B5EF4-FFF2-40B4-BE49-F238E27FC236}">
                <a16:creationId xmlns:a16="http://schemas.microsoft.com/office/drawing/2014/main" id="{109F2282-11D6-7069-0122-6D8F3F8A8EE6}"/>
              </a:ext>
            </a:extLst>
          </p:cNvPr>
          <p:cNvSpPr/>
          <p:nvPr/>
        </p:nvSpPr>
        <p:spPr>
          <a:xfrm>
            <a:off x="6295026" y="3688028"/>
            <a:ext cx="2026861" cy="1287341"/>
          </a:xfrm>
          <a:prstGeom prst="actionButtonInformation">
            <a:avLst/>
          </a:prstGeom>
          <a:noFill/>
          <a:ln w="9525" cap="flat" cmpd="sng" algn="ctr">
            <a:solidFill>
              <a:srgbClr val="EEEFF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pic>
        <p:nvPicPr>
          <p:cNvPr id="43" name="Picture 42">
            <a:extLst>
              <a:ext uri="{FF2B5EF4-FFF2-40B4-BE49-F238E27FC236}">
                <a16:creationId xmlns:a16="http://schemas.microsoft.com/office/drawing/2014/main" id="{0E000514-74FD-121E-030D-94244A4D6B6B}"/>
              </a:ext>
            </a:extLst>
          </p:cNvPr>
          <p:cNvPicPr>
            <a:picLocks noChangeAspect="1"/>
          </p:cNvPicPr>
          <p:nvPr/>
        </p:nvPicPr>
        <p:blipFill>
          <a:blip r:embed="rId3"/>
          <a:stretch>
            <a:fillRect/>
          </a:stretch>
        </p:blipFill>
        <p:spPr>
          <a:xfrm>
            <a:off x="9280497" y="2978373"/>
            <a:ext cx="780356" cy="646232"/>
          </a:xfrm>
          <a:prstGeom prst="rect">
            <a:avLst/>
          </a:prstGeom>
        </p:spPr>
      </p:pic>
      <p:sp>
        <p:nvSpPr>
          <p:cNvPr id="11" name="文本框 10"/>
          <p:cNvSpPr txBox="1"/>
          <p:nvPr/>
        </p:nvSpPr>
        <p:spPr>
          <a:xfrm>
            <a:off x="8549093" y="6085578"/>
            <a:ext cx="710465" cy="588751"/>
          </a:xfrm>
          <a:prstGeom prst="rect">
            <a:avLst/>
          </a:prstGeom>
          <a:noFill/>
        </p:spPr>
        <p:txBody>
          <a:bodyPr wrap="square" rtlCol="0">
            <a:spAutoFit/>
          </a:bodyPr>
          <a:lstStyle/>
          <a:p>
            <a:pPr algn="ctr">
              <a:lnSpc>
                <a:spcPct val="120000"/>
              </a:lnSpc>
            </a:pPr>
            <a:r>
              <a:rPr lang="en-US" altLang="zh-CN" sz="2880" dirty="0">
                <a:ea typeface="+mj-ea"/>
              </a:rPr>
              <a:t>6</a:t>
            </a:r>
            <a:endParaRPr lang="zh-CN" altLang="en-US" sz="2880" dirty="0">
              <a:ea typeface="+mj-ea"/>
            </a:endParaRPr>
          </a:p>
        </p:txBody>
      </p:sp>
      <p:sp>
        <p:nvSpPr>
          <p:cNvPr id="45" name="TextBox 44">
            <a:extLst>
              <a:ext uri="{FF2B5EF4-FFF2-40B4-BE49-F238E27FC236}">
                <a16:creationId xmlns:a16="http://schemas.microsoft.com/office/drawing/2014/main" id="{088163D4-DFE6-9B1E-1E9B-8F54E47468C0}"/>
              </a:ext>
            </a:extLst>
          </p:cNvPr>
          <p:cNvSpPr txBox="1"/>
          <p:nvPr/>
        </p:nvSpPr>
        <p:spPr>
          <a:xfrm>
            <a:off x="9612990" y="4772504"/>
            <a:ext cx="473497"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7</a:t>
            </a:r>
          </a:p>
        </p:txBody>
      </p:sp>
      <p:sp>
        <p:nvSpPr>
          <p:cNvPr id="49" name="TextBox 48">
            <a:extLst>
              <a:ext uri="{FF2B5EF4-FFF2-40B4-BE49-F238E27FC236}">
                <a16:creationId xmlns:a16="http://schemas.microsoft.com/office/drawing/2014/main" id="{9A3345E6-BD8F-FF5F-2FB3-EB583BFA89E0}"/>
              </a:ext>
            </a:extLst>
          </p:cNvPr>
          <p:cNvSpPr txBox="1"/>
          <p:nvPr/>
        </p:nvSpPr>
        <p:spPr>
          <a:xfrm>
            <a:off x="9456096" y="3054065"/>
            <a:ext cx="516096"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8</a:t>
            </a:r>
          </a:p>
        </p:txBody>
      </p:sp>
      <p:sp>
        <p:nvSpPr>
          <p:cNvPr id="51" name="文本框 21">
            <a:extLst>
              <a:ext uri="{FF2B5EF4-FFF2-40B4-BE49-F238E27FC236}">
                <a16:creationId xmlns:a16="http://schemas.microsoft.com/office/drawing/2014/main" id="{4A14A535-8568-8261-EBC6-E25E0CA1524C}"/>
              </a:ext>
            </a:extLst>
          </p:cNvPr>
          <p:cNvSpPr txBox="1"/>
          <p:nvPr/>
        </p:nvSpPr>
        <p:spPr>
          <a:xfrm>
            <a:off x="12766" y="4573199"/>
            <a:ext cx="4288188" cy="1107163"/>
          </a:xfrm>
          <a:prstGeom prst="rect">
            <a:avLst/>
          </a:prstGeom>
          <a:noFill/>
        </p:spPr>
        <p:txBody>
          <a:bodyPr wrap="square" rtlCol="0">
            <a:spAutoFit/>
          </a:bodyPr>
          <a:lstStyle/>
          <a:p>
            <a:pPr algn="ctr">
              <a:lnSpc>
                <a:spcPct val="120000"/>
              </a:lnSpc>
            </a:pPr>
            <a:r>
              <a:rPr lang="en-US" altLang="zh-CN" sz="2880" dirty="0">
                <a:latin typeface="Arial" panose="020B0604020202020204" pitchFamily="34" charset="0"/>
                <a:ea typeface="+mj-ea"/>
                <a:cs typeface="Arial" panose="020B0604020202020204" pitchFamily="34" charset="0"/>
              </a:rPr>
              <a:t>Reduced High-Frequency Response </a:t>
            </a:r>
            <a:endParaRPr lang="zh-CN" altLang="en-US" sz="2880" dirty="0">
              <a:latin typeface="Arial" panose="020B0604020202020204" pitchFamily="34" charset="0"/>
              <a:ea typeface="+mj-ea"/>
              <a:cs typeface="Arial" panose="020B0604020202020204" pitchFamily="34" charset="0"/>
            </a:endParaRPr>
          </a:p>
        </p:txBody>
      </p:sp>
      <p:sp>
        <p:nvSpPr>
          <p:cNvPr id="52" name="文本框 21">
            <a:extLst>
              <a:ext uri="{FF2B5EF4-FFF2-40B4-BE49-F238E27FC236}">
                <a16:creationId xmlns:a16="http://schemas.microsoft.com/office/drawing/2014/main" id="{59EEB345-77CC-45B6-4458-4B8767F870F4}"/>
              </a:ext>
            </a:extLst>
          </p:cNvPr>
          <p:cNvSpPr txBox="1"/>
          <p:nvPr/>
        </p:nvSpPr>
        <p:spPr>
          <a:xfrm>
            <a:off x="5089827" y="7172452"/>
            <a:ext cx="5271343" cy="575350"/>
          </a:xfrm>
          <a:prstGeom prst="rect">
            <a:avLst/>
          </a:prstGeom>
          <a:noFill/>
        </p:spPr>
        <p:txBody>
          <a:bodyPr wrap="square" rtlCol="0">
            <a:spAutoFit/>
          </a:bodyPr>
          <a:lstStyle/>
          <a:p>
            <a:pPr algn="ctr">
              <a:lnSpc>
                <a:spcPct val="120000"/>
              </a:lnSpc>
            </a:pPr>
            <a:r>
              <a:rPr lang="en-US" altLang="zh-CN" sz="2880" dirty="0">
                <a:latin typeface="Arial" panose="020B0604020202020204" pitchFamily="34" charset="0"/>
                <a:ea typeface="+mj-ea"/>
                <a:cs typeface="Arial" panose="020B0604020202020204" pitchFamily="34" charset="0"/>
              </a:rPr>
              <a:t>Susceptible to RF interference</a:t>
            </a:r>
            <a:endParaRPr lang="zh-CN" altLang="en-US" sz="2880" dirty="0">
              <a:latin typeface="Arial" panose="020B0604020202020204" pitchFamily="34" charset="0"/>
              <a:ea typeface="+mj-ea"/>
              <a:cs typeface="Arial" panose="020B0604020202020204" pitchFamily="34" charset="0"/>
            </a:endParaRPr>
          </a:p>
        </p:txBody>
      </p:sp>
      <p:sp>
        <p:nvSpPr>
          <p:cNvPr id="53" name="文本框 21">
            <a:extLst>
              <a:ext uri="{FF2B5EF4-FFF2-40B4-BE49-F238E27FC236}">
                <a16:creationId xmlns:a16="http://schemas.microsoft.com/office/drawing/2014/main" id="{CB31CA45-BCFD-2AB7-7089-CF2A12C21B32}"/>
              </a:ext>
            </a:extLst>
          </p:cNvPr>
          <p:cNvSpPr txBox="1"/>
          <p:nvPr/>
        </p:nvSpPr>
        <p:spPr>
          <a:xfrm>
            <a:off x="9915033" y="4460865"/>
            <a:ext cx="4391016" cy="1107163"/>
          </a:xfrm>
          <a:prstGeom prst="rect">
            <a:avLst/>
          </a:prstGeom>
          <a:noFill/>
        </p:spPr>
        <p:txBody>
          <a:bodyPr wrap="square" rtlCol="0">
            <a:spAutoFit/>
          </a:bodyPr>
          <a:lstStyle/>
          <a:p>
            <a:pPr algn="ctr">
              <a:lnSpc>
                <a:spcPct val="120000"/>
              </a:lnSpc>
            </a:pPr>
            <a:r>
              <a:rPr lang="en-US" altLang="zh-CN" sz="2880" dirty="0">
                <a:latin typeface="Arial" panose="020B0604020202020204" pitchFamily="34" charset="0"/>
                <a:ea typeface="+mj-ea"/>
                <a:cs typeface="Arial" panose="020B0604020202020204" pitchFamily="34" charset="0"/>
              </a:rPr>
              <a:t>Manual Tuning and Calibration </a:t>
            </a:r>
            <a:endParaRPr lang="zh-CN" altLang="en-US" sz="2880" dirty="0">
              <a:latin typeface="Arial" panose="020B0604020202020204" pitchFamily="34" charset="0"/>
              <a:ea typeface="+mj-ea"/>
              <a:cs typeface="Arial" panose="020B0604020202020204" pitchFamily="34" charset="0"/>
            </a:endParaRPr>
          </a:p>
        </p:txBody>
      </p:sp>
      <p:pic>
        <p:nvPicPr>
          <p:cNvPr id="56" name="Picture 55">
            <a:extLst>
              <a:ext uri="{FF2B5EF4-FFF2-40B4-BE49-F238E27FC236}">
                <a16:creationId xmlns:a16="http://schemas.microsoft.com/office/drawing/2014/main" id="{048918CA-7AC0-79B1-D09C-8582485A215E}"/>
              </a:ext>
            </a:extLst>
          </p:cNvPr>
          <p:cNvPicPr>
            <a:picLocks noChangeAspect="1"/>
          </p:cNvPicPr>
          <p:nvPr/>
        </p:nvPicPr>
        <p:blipFill>
          <a:blip r:embed="rId4"/>
          <a:stretch>
            <a:fillRect/>
          </a:stretch>
        </p:blipFill>
        <p:spPr>
          <a:xfrm>
            <a:off x="-6744" y="7807006"/>
            <a:ext cx="14630400" cy="591312"/>
          </a:xfrm>
          <a:prstGeom prst="rect">
            <a:avLst/>
          </a:prstGeom>
        </p:spPr>
      </p:pic>
      <p:sp>
        <p:nvSpPr>
          <p:cNvPr id="9" name="文本框 25">
            <a:extLst>
              <a:ext uri="{FF2B5EF4-FFF2-40B4-BE49-F238E27FC236}">
                <a16:creationId xmlns:a16="http://schemas.microsoft.com/office/drawing/2014/main" id="{B437E825-DE19-7727-AC2A-6DAD22C3993B}"/>
              </a:ext>
            </a:extLst>
          </p:cNvPr>
          <p:cNvSpPr txBox="1"/>
          <p:nvPr/>
        </p:nvSpPr>
        <p:spPr>
          <a:xfrm>
            <a:off x="9915033" y="2970709"/>
            <a:ext cx="4859079" cy="575350"/>
          </a:xfrm>
          <a:prstGeom prst="rect">
            <a:avLst/>
          </a:prstGeom>
          <a:noFill/>
        </p:spPr>
        <p:txBody>
          <a:bodyPr wrap="square" rtlCol="0">
            <a:spAutoFit/>
          </a:bodyPr>
          <a:lstStyle/>
          <a:p>
            <a:pPr algn="ctr">
              <a:lnSpc>
                <a:spcPct val="120000"/>
              </a:lnSpc>
            </a:pPr>
            <a:r>
              <a:rPr lang="en-US" sz="2880" dirty="0">
                <a:latin typeface="Arial" panose="020B0604020202020204" pitchFamily="34" charset="0"/>
                <a:cs typeface="Arial" panose="020B0604020202020204" pitchFamily="34" charset="0"/>
              </a:rPr>
              <a:t>Form Factor and Aesthetics </a:t>
            </a:r>
            <a:endParaRPr lang="zh-CN" altLang="en-US" sz="2880" dirty="0">
              <a:latin typeface="Arial" panose="020B0604020202020204" pitchFamily="34" charset="0"/>
              <a:ea typeface="+mj-ea"/>
              <a:cs typeface="Arial" panose="020B0604020202020204" pitchFamily="34" charset="0"/>
            </a:endParaRPr>
          </a:p>
        </p:txBody>
      </p:sp>
      <p:sp>
        <p:nvSpPr>
          <p:cNvPr id="14" name="TextBox 13">
            <a:extLst>
              <a:ext uri="{FF2B5EF4-FFF2-40B4-BE49-F238E27FC236}">
                <a16:creationId xmlns:a16="http://schemas.microsoft.com/office/drawing/2014/main" id="{4DE2BB00-4239-B845-44F0-766431AC259B}"/>
              </a:ext>
            </a:extLst>
          </p:cNvPr>
          <p:cNvSpPr txBox="1"/>
          <p:nvPr/>
        </p:nvSpPr>
        <p:spPr>
          <a:xfrm>
            <a:off x="8562674" y="1695371"/>
            <a:ext cx="516096"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9</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500"/>
                                        <p:tgtEl>
                                          <p:spTgt spid="36"/>
                                        </p:tgtEl>
                                      </p:cBhvr>
                                    </p:animEffect>
                                  </p:childTnLst>
                                </p:cTn>
                              </p:par>
                              <p:par>
                                <p:cTn id="8" presetID="42" presetClass="entr" presetSubtype="0" fill="hold"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750"/>
                                        <p:tgtEl>
                                          <p:spTgt spid="56"/>
                                        </p:tgtEl>
                                      </p:cBhvr>
                                    </p:animEffect>
                                    <p:anim calcmode="lin" valueType="num">
                                      <p:cBhvr>
                                        <p:cTn id="11" dur="750" fill="hold"/>
                                        <p:tgtEl>
                                          <p:spTgt spid="56"/>
                                        </p:tgtEl>
                                        <p:attrNameLst>
                                          <p:attrName>ppt_x</p:attrName>
                                        </p:attrNameLst>
                                      </p:cBhvr>
                                      <p:tavLst>
                                        <p:tav tm="0">
                                          <p:val>
                                            <p:strVal val="#ppt_x"/>
                                          </p:val>
                                        </p:tav>
                                        <p:tav tm="100000">
                                          <p:val>
                                            <p:strVal val="#ppt_x"/>
                                          </p:val>
                                        </p:tav>
                                      </p:tavLst>
                                    </p:anim>
                                    <p:anim calcmode="lin" valueType="num">
                                      <p:cBhvr>
                                        <p:cTn id="12" dur="750" fill="hold"/>
                                        <p:tgtEl>
                                          <p:spTgt spid="56"/>
                                        </p:tgtEl>
                                        <p:attrNameLst>
                                          <p:attrName>ppt_y</p:attrName>
                                        </p:attrNameLst>
                                      </p:cBhvr>
                                      <p:tavLst>
                                        <p:tav tm="0">
                                          <p:val>
                                            <p:strVal val="#ppt_y+.1"/>
                                          </p:val>
                                        </p:tav>
                                        <p:tav tm="100000">
                                          <p:val>
                                            <p:strVal val="#ppt_y"/>
                                          </p:val>
                                        </p:tav>
                                      </p:tavLst>
                                    </p:anim>
                                  </p:childTnLst>
                                </p:cTn>
                              </p:par>
                              <p:par>
                                <p:cTn id="13" presetID="22" presetClass="entr" presetSubtype="1"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wipe(up)">
                                      <p:cBhvr>
                                        <p:cTn id="15" dur="500"/>
                                        <p:tgtEl>
                                          <p:spTgt spid="85"/>
                                        </p:tgtEl>
                                      </p:cBhvr>
                                    </p:animEffect>
                                  </p:childTnLst>
                                </p:cTn>
                              </p:par>
                            </p:childTnLst>
                          </p:cTn>
                        </p:par>
                        <p:par>
                          <p:cTn id="16" fill="hold">
                            <p:stCondLst>
                              <p:cond delay="750"/>
                            </p:stCondLst>
                            <p:childTnLst>
                              <p:par>
                                <p:cTn id="17" presetID="10" presetClass="entr" presetSubtype="0"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xEl>
                                              <p:pRg st="0" end="0"/>
                                            </p:txEl>
                                          </p:spTgt>
                                        </p:tgtEl>
                                        <p:attrNameLst>
                                          <p:attrName>style.visibility</p:attrName>
                                        </p:attrNameLst>
                                      </p:cBhvr>
                                      <p:to>
                                        <p:strVal val="visible"/>
                                      </p:to>
                                    </p:set>
                                    <p:animEffect transition="in" filter="fade">
                                      <p:cBhvr>
                                        <p:cTn id="25" dur="500"/>
                                        <p:tgtEl>
                                          <p:spTgt spid="20">
                                            <p:txEl>
                                              <p:pRg st="0" end="0"/>
                                            </p:txEl>
                                          </p:spTgt>
                                        </p:tgtEl>
                                      </p:cBhvr>
                                    </p:animEffect>
                                  </p:childTnLst>
                                </p:cTn>
                              </p:par>
                            </p:childTnLst>
                          </p:cTn>
                        </p:par>
                        <p:par>
                          <p:cTn id="26" fill="hold">
                            <p:stCondLst>
                              <p:cond delay="1250"/>
                            </p:stCondLst>
                            <p:childTnLst>
                              <p:par>
                                <p:cTn id="27" presetID="10" presetClass="entr" presetSubtype="0" fill="hold" grpId="0" nodeType="after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750"/>
                                        <p:tgtEl>
                                          <p:spTgt spid="1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750"/>
                                        <p:tgtEl>
                                          <p:spTgt spid="10"/>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750"/>
                                        <p:tgtEl>
                                          <p:spTgt spid="22"/>
                                        </p:tgtEl>
                                      </p:cBhvr>
                                    </p:animEffect>
                                  </p:childTnLst>
                                </p:cTn>
                              </p:par>
                            </p:childTnLst>
                          </p:cTn>
                        </p:par>
                        <p:par>
                          <p:cTn id="36" fill="hold">
                            <p:stCondLst>
                              <p:cond delay="20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750"/>
                                        <p:tgtEl>
                                          <p:spTgt spid="19"/>
                                        </p:tgtEl>
                                      </p:cBhvr>
                                    </p:animEffect>
                                  </p:childTnLst>
                                </p:cTn>
                              </p:par>
                              <p:par>
                                <p:cTn id="40" presetID="10" presetClass="entr" presetSubtype="0" fill="hold" nodeType="with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750"/>
                                        <p:tgtEl>
                                          <p:spTgt spid="40"/>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51"/>
                                        </p:tgtEl>
                                        <p:attrNameLst>
                                          <p:attrName>style.visibility</p:attrName>
                                        </p:attrNameLst>
                                      </p:cBhvr>
                                      <p:to>
                                        <p:strVal val="visible"/>
                                      </p:to>
                                    </p:set>
                                    <p:animEffect transition="in" filter="fade">
                                      <p:cBhvr>
                                        <p:cTn id="45" dur="750"/>
                                        <p:tgtEl>
                                          <p:spTgt spid="51"/>
                                        </p:tgtEl>
                                      </p:cBhvr>
                                    </p:animEffect>
                                  </p:childTnLst>
                                </p:cTn>
                              </p:par>
                            </p:childTnLst>
                          </p:cTn>
                        </p:par>
                        <p:par>
                          <p:cTn id="46" fill="hold">
                            <p:stCondLst>
                              <p:cond delay="2750"/>
                            </p:stCondLst>
                            <p:childTnLst>
                              <p:par>
                                <p:cTn id="47" presetID="10" presetClass="entr" presetSubtype="0" fill="hold" grpId="0" nodeType="after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75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750"/>
                                        <p:tgtEl>
                                          <p:spTgt spid="1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fade">
                                      <p:cBhvr>
                                        <p:cTn id="55" dur="750"/>
                                        <p:tgtEl>
                                          <p:spTgt spid="24"/>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750"/>
                                        <p:tgtEl>
                                          <p:spTgt spid="42"/>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fade">
                                      <p:cBhvr>
                                        <p:cTn id="62" dur="750"/>
                                        <p:tgtEl>
                                          <p:spTgt spid="1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animEffect transition="in" filter="fade">
                                      <p:cBhvr>
                                        <p:cTn id="65" dur="750"/>
                                        <p:tgtEl>
                                          <p:spTgt spid="52"/>
                                        </p:tgtEl>
                                      </p:cBhvr>
                                    </p:animEffect>
                                  </p:childTnLst>
                                </p:cTn>
                              </p:par>
                            </p:childTnLst>
                          </p:cTn>
                        </p:par>
                        <p:par>
                          <p:cTn id="66" fill="hold">
                            <p:stCondLst>
                              <p:cond delay="4250"/>
                            </p:stCondLst>
                            <p:childTnLst>
                              <p:par>
                                <p:cTn id="67" presetID="10" presetClass="entr" presetSubtype="0" fill="hold" grpId="0" nodeType="afterEffect">
                                  <p:stCondLst>
                                    <p:cond delay="0"/>
                                  </p:stCondLst>
                                  <p:childTnLst>
                                    <p:set>
                                      <p:cBhvr>
                                        <p:cTn id="68" dur="1" fill="hold">
                                          <p:stCondLst>
                                            <p:cond delay="0"/>
                                          </p:stCondLst>
                                        </p:cTn>
                                        <p:tgtEl>
                                          <p:spTgt spid="16"/>
                                        </p:tgtEl>
                                        <p:attrNameLst>
                                          <p:attrName>style.visibility</p:attrName>
                                        </p:attrNameLst>
                                      </p:cBhvr>
                                      <p:to>
                                        <p:strVal val="visible"/>
                                      </p:to>
                                    </p:set>
                                    <p:animEffect transition="in" filter="fade">
                                      <p:cBhvr>
                                        <p:cTn id="69" dur="750"/>
                                        <p:tgtEl>
                                          <p:spTgt spid="16"/>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750"/>
                                        <p:tgtEl>
                                          <p:spTgt spid="1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750"/>
                                        <p:tgtEl>
                                          <p:spTgt spid="28"/>
                                        </p:tgtEl>
                                      </p:cBhvr>
                                    </p:animEffect>
                                  </p:childTnLst>
                                </p:cTn>
                              </p:par>
                            </p:childTnLst>
                          </p:cTn>
                        </p:par>
                        <p:par>
                          <p:cTn id="76" fill="hold">
                            <p:stCondLst>
                              <p:cond delay="5000"/>
                            </p:stCondLst>
                            <p:childTnLst>
                              <p:par>
                                <p:cTn id="77" presetID="10" presetClass="entr" presetSubtype="0" fill="hold" nodeType="afterEffect">
                                  <p:stCondLst>
                                    <p:cond delay="0"/>
                                  </p:stCondLst>
                                  <p:childTnLst>
                                    <p:set>
                                      <p:cBhvr>
                                        <p:cTn id="78" dur="1" fill="hold">
                                          <p:stCondLst>
                                            <p:cond delay="0"/>
                                          </p:stCondLst>
                                        </p:cTn>
                                        <p:tgtEl>
                                          <p:spTgt spid="43"/>
                                        </p:tgtEl>
                                        <p:attrNameLst>
                                          <p:attrName>style.visibility</p:attrName>
                                        </p:attrNameLst>
                                      </p:cBhvr>
                                      <p:to>
                                        <p:strVal val="visible"/>
                                      </p:to>
                                    </p:set>
                                    <p:animEffect transition="in" filter="fade">
                                      <p:cBhvr>
                                        <p:cTn id="79" dur="750"/>
                                        <p:tgtEl>
                                          <p:spTgt spid="43"/>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animEffect transition="in" filter="fade">
                                      <p:cBhvr>
                                        <p:cTn id="82" dur="750"/>
                                        <p:tgtEl>
                                          <p:spTgt spid="45"/>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Effect transition="in" filter="fade">
                                      <p:cBhvr>
                                        <p:cTn id="85" dur="750"/>
                                        <p:tgtEl>
                                          <p:spTgt spid="53"/>
                                        </p:tgtEl>
                                      </p:cBhvr>
                                    </p:animEffect>
                                  </p:childTnLst>
                                </p:cTn>
                              </p:par>
                            </p:childTnLst>
                          </p:cTn>
                        </p:par>
                        <p:par>
                          <p:cTn id="86" fill="hold">
                            <p:stCondLst>
                              <p:cond delay="5750"/>
                            </p:stCondLst>
                            <p:childTnLst>
                              <p:par>
                                <p:cTn id="87" presetID="10" presetClass="entr" presetSubtype="0" fill="hold" grpId="0" nodeType="afterEffect">
                                  <p:stCondLst>
                                    <p:cond delay="0"/>
                                  </p:stCondLst>
                                  <p:childTnLst>
                                    <p:set>
                                      <p:cBhvr>
                                        <p:cTn id="88" dur="1" fill="hold">
                                          <p:stCondLst>
                                            <p:cond delay="0"/>
                                          </p:stCondLst>
                                        </p:cTn>
                                        <p:tgtEl>
                                          <p:spTgt spid="18"/>
                                        </p:tgtEl>
                                        <p:attrNameLst>
                                          <p:attrName>style.visibility</p:attrName>
                                        </p:attrNameLst>
                                      </p:cBhvr>
                                      <p:to>
                                        <p:strVal val="visible"/>
                                      </p:to>
                                    </p:set>
                                    <p:animEffect transition="in" filter="fade">
                                      <p:cBhvr>
                                        <p:cTn id="89" dur="750"/>
                                        <p:tgtEl>
                                          <p:spTgt spid="18"/>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49"/>
                                        </p:tgtEl>
                                        <p:attrNameLst>
                                          <p:attrName>style.visibility</p:attrName>
                                        </p:attrNameLst>
                                      </p:cBhvr>
                                      <p:to>
                                        <p:strVal val="visible"/>
                                      </p:to>
                                    </p:set>
                                    <p:animEffect transition="in" filter="fade">
                                      <p:cBhvr>
                                        <p:cTn id="92" dur="750"/>
                                        <p:tgtEl>
                                          <p:spTgt spid="49"/>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26"/>
                                        </p:tgtEl>
                                        <p:attrNameLst>
                                          <p:attrName>style.visibility</p:attrName>
                                        </p:attrNameLst>
                                      </p:cBhvr>
                                      <p:to>
                                        <p:strVal val="visible"/>
                                      </p:to>
                                    </p:set>
                                    <p:animEffect transition="in" filter="fade">
                                      <p:cBhvr>
                                        <p:cTn id="95" dur="750"/>
                                        <p:tgtEl>
                                          <p:spTgt spid="26"/>
                                        </p:tgtEl>
                                      </p:cBhvr>
                                    </p:animEffect>
                                  </p:childTnLst>
                                </p:cTn>
                              </p:par>
                            </p:childTnLst>
                          </p:cTn>
                        </p:par>
                        <p:par>
                          <p:cTn id="96" fill="hold">
                            <p:stCondLst>
                              <p:cond delay="6500"/>
                            </p:stCondLst>
                            <p:childTnLst>
                              <p:par>
                                <p:cTn id="97" presetID="10" presetClass="entr" presetSubtype="0" fill="hold" grpId="0" nodeType="afterEffect">
                                  <p:stCondLst>
                                    <p:cond delay="0"/>
                                  </p:stCondLst>
                                  <p:childTnLst>
                                    <p:set>
                                      <p:cBhvr>
                                        <p:cTn id="98" dur="1" fill="hold">
                                          <p:stCondLst>
                                            <p:cond delay="0"/>
                                          </p:stCondLst>
                                        </p:cTn>
                                        <p:tgtEl>
                                          <p:spTgt spid="5"/>
                                        </p:tgtEl>
                                        <p:attrNameLst>
                                          <p:attrName>style.visibility</p:attrName>
                                        </p:attrNameLst>
                                      </p:cBhvr>
                                      <p:to>
                                        <p:strVal val="visible"/>
                                      </p:to>
                                    </p:set>
                                    <p:animEffect transition="in" filter="fade">
                                      <p:cBhvr>
                                        <p:cTn id="99" dur="750"/>
                                        <p:tgtEl>
                                          <p:spTgt spid="5"/>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fade">
                                      <p:cBhvr>
                                        <p:cTn id="102" dur="750"/>
                                        <p:tgtEl>
                                          <p:spTgt spid="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4"/>
                                        </p:tgtEl>
                                        <p:attrNameLst>
                                          <p:attrName>style.visibility</p:attrName>
                                        </p:attrNameLst>
                                      </p:cBhvr>
                                      <p:to>
                                        <p:strVal val="visible"/>
                                      </p:to>
                                    </p:set>
                                    <p:animEffect transition="in" filter="fade">
                                      <p:cBhvr>
                                        <p:cTn id="105" dur="7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36" grpId="0" animBg="1"/>
      <p:bldP spid="85" grpId="0"/>
      <p:bldP spid="7" grpId="0" animBg="1"/>
      <p:bldP spid="8" grpId="0"/>
      <p:bldP spid="10" grpId="0" animBg="1"/>
      <p:bldP spid="12" grpId="0" animBg="1"/>
      <p:bldP spid="13" grpId="0"/>
      <p:bldP spid="15" grpId="0"/>
      <p:bldP spid="16" grpId="0" animBg="1"/>
      <p:bldP spid="17" grpId="0"/>
      <p:bldP spid="18" grpId="0" animBg="1"/>
      <p:bldP spid="19" grpId="0"/>
      <p:bldP spid="20" grpId="0" build="p"/>
      <p:bldP spid="22" grpId="0"/>
      <p:bldP spid="24" grpId="0"/>
      <p:bldP spid="26" grpId="0"/>
      <p:bldP spid="11" grpId="0"/>
      <p:bldP spid="45" grpId="0"/>
      <p:bldP spid="49" grpId="0"/>
      <p:bldP spid="51" grpId="0"/>
      <p:bldP spid="52" grpId="0"/>
      <p:bldP spid="53" grpId="0"/>
      <p:bldP spid="9"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1"/>
            <a:ext cx="14630400" cy="2708196"/>
          </a:xfrm>
          <a:prstGeom prst="rect">
            <a:avLst/>
          </a:prstGeom>
        </p:spPr>
      </p:pic>
      <p:sp>
        <p:nvSpPr>
          <p:cNvPr id="3" name="Text 0"/>
          <p:cNvSpPr/>
          <p:nvPr/>
        </p:nvSpPr>
        <p:spPr>
          <a:xfrm>
            <a:off x="758309" y="3344823"/>
            <a:ext cx="9628584" cy="712708"/>
          </a:xfrm>
          <a:prstGeom prst="rect">
            <a:avLst/>
          </a:prstGeom>
          <a:noFill/>
          <a:ln/>
        </p:spPr>
        <p:txBody>
          <a:bodyPr wrap="none" lIns="0" tIns="0" rIns="0" bIns="0" rtlCol="0" anchor="ctr"/>
          <a:lstStyle/>
          <a:p>
            <a:pPr>
              <a:lnSpc>
                <a:spcPct val="150000"/>
              </a:lnSpc>
            </a:pPr>
            <a:r>
              <a:rPr lang="en-US" sz="4451" b="1" dirty="0">
                <a:solidFill>
                  <a:srgbClr val="7068F4"/>
                </a:solidFill>
                <a:latin typeface="Barlow Bold" pitchFamily="34" charset="0"/>
                <a:ea typeface="Barlow Bold" pitchFamily="34" charset="-122"/>
                <a:cs typeface="Barlow Bold" pitchFamily="34" charset="-120"/>
              </a:rPr>
              <a:t>Conclusions And Future Work</a:t>
            </a:r>
            <a:endParaRPr lang="en-US" sz="4451" dirty="0"/>
          </a:p>
        </p:txBody>
      </p:sp>
      <p:sp>
        <p:nvSpPr>
          <p:cNvPr id="10" name="Text 7"/>
          <p:cNvSpPr/>
          <p:nvPr/>
        </p:nvSpPr>
        <p:spPr>
          <a:xfrm>
            <a:off x="758308" y="4335500"/>
            <a:ext cx="13113783" cy="3509787"/>
          </a:xfrm>
          <a:prstGeom prst="rect">
            <a:avLst/>
          </a:prstGeom>
          <a:noFill/>
          <a:ln/>
        </p:spPr>
        <p:txBody>
          <a:bodyPr wrap="square" lIns="0" tIns="0" rIns="0" bIns="0" rtlCol="0" anchor="t"/>
          <a:lstStyle/>
          <a:p>
            <a:pPr algn="just">
              <a:lnSpc>
                <a:spcPct val="150000"/>
              </a:lnSpc>
            </a:pPr>
            <a:r>
              <a:rPr lang="en-US" sz="2800" dirty="0">
                <a:solidFill>
                  <a:srgbClr val="272525"/>
                </a:solidFill>
                <a:latin typeface="Arial" panose="020B0604020202020204" pitchFamily="34" charset="0"/>
                <a:ea typeface="Montserrat" pitchFamily="34" charset="-122"/>
                <a:cs typeface="Arial" panose="020B0604020202020204" pitchFamily="34" charset="0"/>
              </a:rPr>
              <a:t>This Project Demonstrates The Feasibility Of Accessible And Customizable Hearing Assistance Using Open-source Hardware. Future Developments Could Integrate Artificial Intelligence And Digital Signal Processing To Improve Performance And Acoustic Comfort For Users, As Well As Augmented Reality And Biosensors For Tailored Auditory Experiences.</a:t>
            </a:r>
            <a:endParaRPr lang="en-US" sz="2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anim calcmode="lin" valueType="num">
                                      <p:cBhvr>
                                        <p:cTn id="8" dur="750" fill="hold"/>
                                        <p:tgtEl>
                                          <p:spTgt spid="2"/>
                                        </p:tgtEl>
                                        <p:attrNameLst>
                                          <p:attrName>ppt_x</p:attrName>
                                        </p:attrNameLst>
                                      </p:cBhvr>
                                      <p:tavLst>
                                        <p:tav tm="0">
                                          <p:val>
                                            <p:strVal val="#ppt_x"/>
                                          </p:val>
                                        </p:tav>
                                        <p:tav tm="100000">
                                          <p:val>
                                            <p:strVal val="#ppt_x"/>
                                          </p:val>
                                        </p:tav>
                                      </p:tavLst>
                                    </p:anim>
                                    <p:anim calcmode="lin" valueType="num">
                                      <p:cBhvr>
                                        <p:cTn id="9" dur="7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750"/>
                            </p:stCondLst>
                            <p:childTnLst>
                              <p:par>
                                <p:cTn id="11" presetID="47"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750"/>
                                        <p:tgtEl>
                                          <p:spTgt spid="3"/>
                                        </p:tgtEl>
                                      </p:cBhvr>
                                    </p:animEffect>
                                    <p:anim calcmode="lin" valueType="num">
                                      <p:cBhvr>
                                        <p:cTn id="14" dur="750" fill="hold"/>
                                        <p:tgtEl>
                                          <p:spTgt spid="3"/>
                                        </p:tgtEl>
                                        <p:attrNameLst>
                                          <p:attrName>ppt_x</p:attrName>
                                        </p:attrNameLst>
                                      </p:cBhvr>
                                      <p:tavLst>
                                        <p:tav tm="0">
                                          <p:val>
                                            <p:strVal val="#ppt_x"/>
                                          </p:val>
                                        </p:tav>
                                        <p:tav tm="100000">
                                          <p:val>
                                            <p:strVal val="#ppt_x"/>
                                          </p:val>
                                        </p:tav>
                                      </p:tavLst>
                                    </p:anim>
                                    <p:anim calcmode="lin" valueType="num">
                                      <p:cBhvr>
                                        <p:cTn id="15" dur="7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750"/>
                                        <p:tgtEl>
                                          <p:spTgt spid="10"/>
                                        </p:tgtEl>
                                      </p:cBhvr>
                                    </p:animEffect>
                                    <p:anim calcmode="lin" valueType="num">
                                      <p:cBhvr>
                                        <p:cTn id="20" dur="750" fill="hold"/>
                                        <p:tgtEl>
                                          <p:spTgt spid="10"/>
                                        </p:tgtEl>
                                        <p:attrNameLst>
                                          <p:attrName>ppt_x</p:attrName>
                                        </p:attrNameLst>
                                      </p:cBhvr>
                                      <p:tavLst>
                                        <p:tav tm="0">
                                          <p:val>
                                            <p:strVal val="#ppt_x"/>
                                          </p:val>
                                        </p:tav>
                                        <p:tav tm="100000">
                                          <p:val>
                                            <p:strVal val="#ppt_x"/>
                                          </p:val>
                                        </p:tav>
                                      </p:tavLst>
                                    </p:anim>
                                    <p:anim calcmode="lin" valueType="num">
                                      <p:cBhvr>
                                        <p:cTn id="21" dur="75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房子前有草地和建筑&#10;&#10;描述已自动生成"/>
          <p:cNvPicPr>
            <a:picLocks noChangeAspect="1"/>
          </p:cNvPicPr>
          <p:nvPr/>
        </p:nvPicPr>
        <p:blipFill rotWithShape="1">
          <a:blip r:embed="rId2">
            <a:alphaModFix amt="35000"/>
            <a:extLst>
              <a:ext uri="{28A0092B-C50C-407E-A947-70E740481C1C}">
                <a14:useLocalDpi xmlns:a14="http://schemas.microsoft.com/office/drawing/2010/main" val="0"/>
              </a:ext>
            </a:extLst>
          </a:blip>
          <a:srcRect t="19690" b="8568"/>
          <a:stretch>
            <a:fillRect/>
          </a:stretch>
        </p:blipFill>
        <p:spPr>
          <a:xfrm>
            <a:off x="-42687" y="69186"/>
            <a:ext cx="14630376" cy="7006200"/>
          </a:xfrm>
          <a:custGeom>
            <a:avLst/>
            <a:gdLst>
              <a:gd name="connsiteX0" fmla="*/ 0 w 12191980"/>
              <a:gd name="connsiteY0" fmla="*/ 0 h 5838500"/>
              <a:gd name="connsiteX1" fmla="*/ 12191980 w 12191980"/>
              <a:gd name="connsiteY1" fmla="*/ 0 h 5838500"/>
              <a:gd name="connsiteX2" fmla="*/ 12191980 w 12191980"/>
              <a:gd name="connsiteY2" fmla="*/ 5838500 h 5838500"/>
              <a:gd name="connsiteX3" fmla="*/ 0 w 12191980"/>
              <a:gd name="connsiteY3" fmla="*/ 5838500 h 5838500"/>
            </a:gdLst>
            <a:ahLst/>
            <a:cxnLst>
              <a:cxn ang="0">
                <a:pos x="connsiteX0" y="connsiteY0"/>
              </a:cxn>
              <a:cxn ang="0">
                <a:pos x="connsiteX1" y="connsiteY1"/>
              </a:cxn>
              <a:cxn ang="0">
                <a:pos x="connsiteX2" y="connsiteY2"/>
              </a:cxn>
              <a:cxn ang="0">
                <a:pos x="connsiteX3" y="connsiteY3"/>
              </a:cxn>
            </a:cxnLst>
            <a:rect l="l" t="t" r="r" b="b"/>
            <a:pathLst>
              <a:path w="12191980" h="5838500">
                <a:moveTo>
                  <a:pt x="0" y="0"/>
                </a:moveTo>
                <a:lnTo>
                  <a:pt x="12191980" y="0"/>
                </a:lnTo>
                <a:lnTo>
                  <a:pt x="12191980" y="5838500"/>
                </a:lnTo>
                <a:lnTo>
                  <a:pt x="0" y="5838500"/>
                </a:lnTo>
                <a:close/>
              </a:path>
            </a:pathLst>
          </a:custGeom>
        </p:spPr>
      </p:pic>
      <p:sp>
        <p:nvSpPr>
          <p:cNvPr id="10" name="矩形 9"/>
          <p:cNvSpPr/>
          <p:nvPr/>
        </p:nvSpPr>
        <p:spPr>
          <a:xfrm>
            <a:off x="0" y="-28154"/>
            <a:ext cx="14630400" cy="8229599"/>
          </a:xfrm>
          <a:prstGeom prst="rect">
            <a:avLst/>
          </a:prstGeom>
          <a:gradFill flip="none" rotWithShape="1">
            <a:gsLst>
              <a:gs pos="0">
                <a:srgbClr val="3188FE">
                  <a:alpha val="56000"/>
                </a:srgbClr>
              </a:gs>
              <a:gs pos="36000">
                <a:srgbClr val="0055CA">
                  <a:alpha val="72000"/>
                </a:srgbClr>
              </a:gs>
              <a:gs pos="78000">
                <a:srgbClr val="002FA7"/>
              </a:gs>
            </a:gsLst>
            <a:lin ang="540000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2160" dirty="0"/>
          </a:p>
        </p:txBody>
      </p:sp>
      <p:sp>
        <p:nvSpPr>
          <p:cNvPr id="16" name="任意多边形: 形状 15"/>
          <p:cNvSpPr/>
          <p:nvPr/>
        </p:nvSpPr>
        <p:spPr>
          <a:xfrm>
            <a:off x="0" y="5330872"/>
            <a:ext cx="14630400" cy="2898728"/>
          </a:xfrm>
          <a:custGeom>
            <a:avLst/>
            <a:gdLst>
              <a:gd name="connsiteX0" fmla="*/ 0 w 12192000"/>
              <a:gd name="connsiteY0" fmla="*/ 0 h 2415607"/>
              <a:gd name="connsiteX1" fmla="*/ 1870334 w 12192000"/>
              <a:gd name="connsiteY1" fmla="*/ 0 h 2415607"/>
              <a:gd name="connsiteX2" fmla="*/ 3016685 w 12192000"/>
              <a:gd name="connsiteY2" fmla="*/ 609510 h 2415607"/>
              <a:gd name="connsiteX3" fmla="*/ 3049416 w 12192000"/>
              <a:gd name="connsiteY3" fmla="*/ 663386 h 2415607"/>
              <a:gd name="connsiteX4" fmla="*/ 3083324 w 12192000"/>
              <a:gd name="connsiteY4" fmla="*/ 607572 h 2415607"/>
              <a:gd name="connsiteX5" fmla="*/ 4226029 w 12192000"/>
              <a:gd name="connsiteY5" fmla="*/ 1 h 2415607"/>
              <a:gd name="connsiteX6" fmla="*/ 12192000 w 12192000"/>
              <a:gd name="connsiteY6" fmla="*/ 1 h 2415607"/>
              <a:gd name="connsiteX7" fmla="*/ 12192000 w 12192000"/>
              <a:gd name="connsiteY7" fmla="*/ 2415607 h 2415607"/>
              <a:gd name="connsiteX8" fmla="*/ 0 w 12192000"/>
              <a:gd name="connsiteY8" fmla="*/ 2415607 h 24156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2415607">
                <a:moveTo>
                  <a:pt x="0" y="0"/>
                </a:moveTo>
                <a:lnTo>
                  <a:pt x="1870334" y="0"/>
                </a:lnTo>
                <a:cubicBezTo>
                  <a:pt x="2347526" y="0"/>
                  <a:pt x="2768249" y="241776"/>
                  <a:pt x="3016685" y="609510"/>
                </a:cubicBezTo>
                <a:lnTo>
                  <a:pt x="3049416" y="663386"/>
                </a:lnTo>
                <a:lnTo>
                  <a:pt x="3083324" y="607572"/>
                </a:lnTo>
                <a:cubicBezTo>
                  <a:pt x="3330970" y="241008"/>
                  <a:pt x="3750354" y="1"/>
                  <a:pt x="4226029" y="1"/>
                </a:cubicBezTo>
                <a:lnTo>
                  <a:pt x="12192000" y="1"/>
                </a:lnTo>
                <a:lnTo>
                  <a:pt x="12192000" y="2415607"/>
                </a:lnTo>
                <a:lnTo>
                  <a:pt x="0" y="2415607"/>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160"/>
          </a:p>
        </p:txBody>
      </p:sp>
      <p:sp>
        <p:nvSpPr>
          <p:cNvPr id="4" name="任意多边形: 形状 3"/>
          <p:cNvSpPr/>
          <p:nvPr/>
        </p:nvSpPr>
        <p:spPr>
          <a:xfrm rot="2162132">
            <a:off x="8360541" y="1070954"/>
            <a:ext cx="6436847" cy="3269684"/>
          </a:xfrm>
          <a:custGeom>
            <a:avLst/>
            <a:gdLst>
              <a:gd name="connsiteX0" fmla="*/ 0 w 5364039"/>
              <a:gd name="connsiteY0" fmla="*/ 525134 h 2724737"/>
              <a:gd name="connsiteX1" fmla="*/ 585362 w 5364039"/>
              <a:gd name="connsiteY1" fmla="*/ 99288 h 2724737"/>
              <a:gd name="connsiteX2" fmla="*/ 589233 w 5364039"/>
              <a:gd name="connsiteY2" fmla="*/ 175953 h 2724737"/>
              <a:gd name="connsiteX3" fmla="*/ 2707914 w 5364039"/>
              <a:gd name="connsiteY3" fmla="*/ 2087882 h 2724737"/>
              <a:gd name="connsiteX4" fmla="*/ 4826594 w 5364039"/>
              <a:gd name="connsiteY4" fmla="*/ 175953 h 2724737"/>
              <a:gd name="connsiteX5" fmla="*/ 4835479 w 5364039"/>
              <a:gd name="connsiteY5" fmla="*/ 0 h 2724737"/>
              <a:gd name="connsiteX6" fmla="*/ 5364039 w 5364039"/>
              <a:gd name="connsiteY6" fmla="*/ 726551 h 2724737"/>
              <a:gd name="connsiteX7" fmla="*/ 5350068 w 5364039"/>
              <a:gd name="connsiteY7" fmla="*/ 780887 h 2724737"/>
              <a:gd name="connsiteX8" fmla="*/ 2707914 w 5364039"/>
              <a:gd name="connsiteY8" fmla="*/ 2724737 h 2724737"/>
              <a:gd name="connsiteX9" fmla="*/ 65761 w 5364039"/>
              <a:gd name="connsiteY9" fmla="*/ 780888 h 27247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364039" h="2724737">
                <a:moveTo>
                  <a:pt x="0" y="525134"/>
                </a:moveTo>
                <a:lnTo>
                  <a:pt x="585362" y="99288"/>
                </a:lnTo>
                <a:lnTo>
                  <a:pt x="589233" y="175953"/>
                </a:lnTo>
                <a:cubicBezTo>
                  <a:pt x="698294" y="1249856"/>
                  <a:pt x="1605238" y="2087882"/>
                  <a:pt x="2707914" y="2087882"/>
                </a:cubicBezTo>
                <a:cubicBezTo>
                  <a:pt x="3810591" y="2087881"/>
                  <a:pt x="4717534" y="1249856"/>
                  <a:pt x="4826594" y="175953"/>
                </a:cubicBezTo>
                <a:lnTo>
                  <a:pt x="4835479" y="0"/>
                </a:lnTo>
                <a:lnTo>
                  <a:pt x="5364039" y="726551"/>
                </a:lnTo>
                <a:lnTo>
                  <a:pt x="5350068" y="780887"/>
                </a:lnTo>
                <a:cubicBezTo>
                  <a:pt x="4999793" y="1907055"/>
                  <a:pt x="3949343" y="2724737"/>
                  <a:pt x="2707914" y="2724737"/>
                </a:cubicBezTo>
                <a:cubicBezTo>
                  <a:pt x="1466485" y="2724737"/>
                  <a:pt x="416035" y="1907056"/>
                  <a:pt x="65761" y="780888"/>
                </a:cubicBezTo>
                <a:close/>
              </a:path>
            </a:pathLst>
          </a:custGeom>
          <a:gradFill>
            <a:gsLst>
              <a:gs pos="42000">
                <a:schemeClr val="bg1">
                  <a:alpha val="20000"/>
                </a:schemeClr>
              </a:gs>
              <a:gs pos="100000">
                <a:schemeClr val="bg1">
                  <a:alpha val="64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160" dirty="0">
              <a:solidFill>
                <a:schemeClr val="tx1"/>
              </a:solidFill>
            </a:endParaRPr>
          </a:p>
        </p:txBody>
      </p:sp>
      <p:sp>
        <p:nvSpPr>
          <p:cNvPr id="27" name="文本框 26"/>
          <p:cNvSpPr txBox="1"/>
          <p:nvPr/>
        </p:nvSpPr>
        <p:spPr>
          <a:xfrm>
            <a:off x="-1921565" y="1279218"/>
            <a:ext cx="12841356" cy="3519746"/>
          </a:xfrm>
          <a:prstGeom prst="rect">
            <a:avLst/>
          </a:prstGeom>
          <a:noFill/>
        </p:spPr>
        <p:txBody>
          <a:bodyPr wrap="square" rtlCol="0">
            <a:spAutoFit/>
          </a:bodyPr>
          <a:lstStyle/>
          <a:p>
            <a:pPr algn="ctr">
              <a:lnSpc>
                <a:spcPct val="120000"/>
              </a:lnSpc>
            </a:pPr>
            <a:r>
              <a:rPr lang="en-US" altLang="zh-CN" sz="9600" dirty="0">
                <a:solidFill>
                  <a:schemeClr val="bg1"/>
                </a:solidFill>
                <a:latin typeface="Barlow Bold" panose="00000800000000000000" pitchFamily="2" charset="0"/>
              </a:rPr>
              <a:t>THANKS FOR </a:t>
            </a:r>
          </a:p>
          <a:p>
            <a:pPr algn="ctr">
              <a:lnSpc>
                <a:spcPct val="120000"/>
              </a:lnSpc>
            </a:pPr>
            <a:r>
              <a:rPr lang="en-US" altLang="zh-CN" sz="9600" dirty="0">
                <a:solidFill>
                  <a:schemeClr val="bg1"/>
                </a:solidFill>
                <a:latin typeface="Barlow Bold" panose="00000800000000000000" pitchFamily="2" charset="0"/>
              </a:rPr>
              <a:t>WATCHING</a:t>
            </a:r>
            <a:endParaRPr lang="zh-CN" altLang="en-US" sz="9600" dirty="0">
              <a:solidFill>
                <a:schemeClr val="bg1"/>
              </a:solidFill>
              <a:latin typeface="Barlow Bold" panose="00000800000000000000" pitchFamily="2" charset="0"/>
            </a:endParaRPr>
          </a:p>
        </p:txBody>
      </p:sp>
      <p:pic>
        <p:nvPicPr>
          <p:cNvPr id="2" name="Picture 1">
            <a:extLst>
              <a:ext uri="{FF2B5EF4-FFF2-40B4-BE49-F238E27FC236}">
                <a16:creationId xmlns:a16="http://schemas.microsoft.com/office/drawing/2014/main" id="{AF4038E4-0298-A8AC-2302-76F70E850E2E}"/>
              </a:ext>
            </a:extLst>
          </p:cNvPr>
          <p:cNvPicPr>
            <a:picLocks noChangeAspect="1"/>
          </p:cNvPicPr>
          <p:nvPr/>
        </p:nvPicPr>
        <p:blipFill>
          <a:blip r:embed="rId3"/>
          <a:stretch>
            <a:fillRect/>
          </a:stretch>
        </p:blipFill>
        <p:spPr>
          <a:xfrm>
            <a:off x="150758" y="6645592"/>
            <a:ext cx="1182727" cy="1438781"/>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750"/>
                                        <p:tgtEl>
                                          <p:spTgt spid="10"/>
                                        </p:tgtEl>
                                      </p:cBhvr>
                                    </p:animEffect>
                                    <p:anim calcmode="lin" valueType="num">
                                      <p:cBhvr>
                                        <p:cTn id="12" dur="750" fill="hold"/>
                                        <p:tgtEl>
                                          <p:spTgt spid="10"/>
                                        </p:tgtEl>
                                        <p:attrNameLst>
                                          <p:attrName>ppt_x</p:attrName>
                                        </p:attrNameLst>
                                      </p:cBhvr>
                                      <p:tavLst>
                                        <p:tav tm="0">
                                          <p:val>
                                            <p:strVal val="#ppt_x"/>
                                          </p:val>
                                        </p:tav>
                                        <p:tav tm="100000">
                                          <p:val>
                                            <p:strVal val="#ppt_x"/>
                                          </p:val>
                                        </p:tav>
                                      </p:tavLst>
                                    </p:anim>
                                    <p:anim calcmode="lin" valueType="num">
                                      <p:cBhvr>
                                        <p:cTn id="13" dur="75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250"/>
                            </p:stCondLst>
                            <p:childTnLst>
                              <p:par>
                                <p:cTn id="15" presetID="22" presetClass="entr" presetSubtype="4" fill="hold" grpId="0" nodeType="after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par>
                          <p:cTn id="18" fill="hold">
                            <p:stCondLst>
                              <p:cond delay="1750"/>
                            </p:stCondLst>
                            <p:childTnLst>
                              <p:par>
                                <p:cTn id="19" presetID="42"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750"/>
                                        <p:tgtEl>
                                          <p:spTgt spid="16"/>
                                        </p:tgtEl>
                                      </p:cBhvr>
                                    </p:animEffect>
                                    <p:anim calcmode="lin" valueType="num">
                                      <p:cBhvr>
                                        <p:cTn id="22" dur="750" fill="hold"/>
                                        <p:tgtEl>
                                          <p:spTgt spid="16"/>
                                        </p:tgtEl>
                                        <p:attrNameLst>
                                          <p:attrName>ppt_x</p:attrName>
                                        </p:attrNameLst>
                                      </p:cBhvr>
                                      <p:tavLst>
                                        <p:tav tm="0">
                                          <p:val>
                                            <p:strVal val="#ppt_x"/>
                                          </p:val>
                                        </p:tav>
                                        <p:tav tm="100000">
                                          <p:val>
                                            <p:strVal val="#ppt_x"/>
                                          </p:val>
                                        </p:tav>
                                      </p:tavLst>
                                    </p:anim>
                                    <p:anim calcmode="lin" valueType="num">
                                      <p:cBhvr>
                                        <p:cTn id="23" dur="750" fill="hold"/>
                                        <p:tgtEl>
                                          <p:spTgt spid="16"/>
                                        </p:tgtEl>
                                        <p:attrNameLst>
                                          <p:attrName>ppt_y</p:attrName>
                                        </p:attrNameLst>
                                      </p:cBhvr>
                                      <p:tavLst>
                                        <p:tav tm="0">
                                          <p:val>
                                            <p:strVal val="#ppt_y+.1"/>
                                          </p:val>
                                        </p:tav>
                                        <p:tav tm="100000">
                                          <p:val>
                                            <p:strVal val="#ppt_y"/>
                                          </p:val>
                                        </p:tav>
                                      </p:tavLst>
                                    </p:anim>
                                  </p:childTnLst>
                                </p:cTn>
                              </p:par>
                              <p:par>
                                <p:cTn id="24" presetID="42" presetClass="entr" presetSubtype="0" fill="hold" nodeType="with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750"/>
                                        <p:tgtEl>
                                          <p:spTgt spid="2"/>
                                        </p:tgtEl>
                                      </p:cBhvr>
                                    </p:animEffect>
                                    <p:anim calcmode="lin" valueType="num">
                                      <p:cBhvr>
                                        <p:cTn id="27" dur="750" fill="hold"/>
                                        <p:tgtEl>
                                          <p:spTgt spid="2"/>
                                        </p:tgtEl>
                                        <p:attrNameLst>
                                          <p:attrName>ppt_x</p:attrName>
                                        </p:attrNameLst>
                                      </p:cBhvr>
                                      <p:tavLst>
                                        <p:tav tm="0">
                                          <p:val>
                                            <p:strVal val="#ppt_x"/>
                                          </p:val>
                                        </p:tav>
                                        <p:tav tm="100000">
                                          <p:val>
                                            <p:strVal val="#ppt_x"/>
                                          </p:val>
                                        </p:tav>
                                      </p:tavLst>
                                    </p:anim>
                                    <p:anim calcmode="lin" valueType="num">
                                      <p:cBhvr>
                                        <p:cTn id="28" dur="750" fill="hold"/>
                                        <p:tgtEl>
                                          <p:spTgt spid="2"/>
                                        </p:tgtEl>
                                        <p:attrNameLst>
                                          <p:attrName>ppt_y</p:attrName>
                                        </p:attrNameLst>
                                      </p:cBhvr>
                                      <p:tavLst>
                                        <p:tav tm="0">
                                          <p:val>
                                            <p:strVal val="#ppt_y+.1"/>
                                          </p:val>
                                        </p:tav>
                                        <p:tav tm="100000">
                                          <p:val>
                                            <p:strVal val="#ppt_y"/>
                                          </p:val>
                                        </p:tav>
                                      </p:tavLst>
                                    </p:anim>
                                  </p:childTnLst>
                                </p:cTn>
                              </p:par>
                            </p:childTnLst>
                          </p:cTn>
                        </p:par>
                        <p:par>
                          <p:cTn id="29" fill="hold">
                            <p:stCondLst>
                              <p:cond delay="2500"/>
                            </p:stCondLst>
                            <p:childTnLst>
                              <p:par>
                                <p:cTn id="30" presetID="42" presetClass="entr" presetSubtype="0" fill="hold" grpId="0" nodeType="after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1000"/>
                                        <p:tgtEl>
                                          <p:spTgt spid="27"/>
                                        </p:tgtEl>
                                      </p:cBhvr>
                                    </p:animEffect>
                                    <p:anim calcmode="lin" valueType="num">
                                      <p:cBhvr>
                                        <p:cTn id="33" dur="1000" fill="hold"/>
                                        <p:tgtEl>
                                          <p:spTgt spid="27"/>
                                        </p:tgtEl>
                                        <p:attrNameLst>
                                          <p:attrName>ppt_x</p:attrName>
                                        </p:attrNameLst>
                                      </p:cBhvr>
                                      <p:tavLst>
                                        <p:tav tm="0">
                                          <p:val>
                                            <p:strVal val="#ppt_x"/>
                                          </p:val>
                                        </p:tav>
                                        <p:tav tm="100000">
                                          <p:val>
                                            <p:strVal val="#ppt_x"/>
                                          </p:val>
                                        </p:tav>
                                      </p:tavLst>
                                    </p:anim>
                                    <p:anim calcmode="lin" valueType="num">
                                      <p:cBhvr>
                                        <p:cTn id="34"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4" grpId="0" animBg="1"/>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1"/>
            <a:ext cx="5486400" cy="8229600"/>
          </a:xfrm>
          <a:prstGeom prst="rect">
            <a:avLst/>
          </a:prstGeom>
          <a:ln>
            <a:noFill/>
          </a:ln>
          <a:effectLst>
            <a:outerShdw blurRad="292100" dist="139700" dir="2700000" algn="tl" rotWithShape="0">
              <a:srgbClr val="333333">
                <a:alpha val="65000"/>
              </a:srgbClr>
            </a:outerShdw>
          </a:effectLst>
        </p:spPr>
      </p:pic>
      <p:sp>
        <p:nvSpPr>
          <p:cNvPr id="3" name="Text 0"/>
          <p:cNvSpPr/>
          <p:nvPr/>
        </p:nvSpPr>
        <p:spPr>
          <a:xfrm>
            <a:off x="644803" y="1004571"/>
            <a:ext cx="7627383" cy="890852"/>
          </a:xfrm>
          <a:prstGeom prst="rect">
            <a:avLst/>
          </a:prstGeom>
          <a:noFill/>
          <a:ln/>
        </p:spPr>
        <p:txBody>
          <a:bodyPr wrap="square" lIns="0" tIns="0" rIns="0" bIns="0" rtlCol="0" anchor="t"/>
          <a:lstStyle/>
          <a:p>
            <a:pPr>
              <a:lnSpc>
                <a:spcPts val="5600"/>
              </a:lnSpc>
            </a:pPr>
            <a:r>
              <a:rPr lang="en-US" sz="4451" b="1" dirty="0">
                <a:solidFill>
                  <a:srgbClr val="7068F4"/>
                </a:solidFill>
                <a:latin typeface="Barlow Bold" panose="00000800000000000000" pitchFamily="2" charset="0"/>
                <a:ea typeface="Barlow Bold" pitchFamily="34" charset="-122"/>
                <a:cs typeface="Barlow Bold" pitchFamily="34" charset="-120"/>
              </a:rPr>
              <a:t>ABSTRACT</a:t>
            </a:r>
            <a:endParaRPr lang="en-US" sz="4451" dirty="0">
              <a:solidFill>
                <a:srgbClr val="7068F4"/>
              </a:solidFill>
              <a:latin typeface="Barlow Bold" panose="00000800000000000000" pitchFamily="2" charset="0"/>
            </a:endParaRPr>
          </a:p>
        </p:txBody>
      </p:sp>
      <p:sp>
        <p:nvSpPr>
          <p:cNvPr id="4" name="Text 1"/>
          <p:cNvSpPr/>
          <p:nvPr/>
        </p:nvSpPr>
        <p:spPr>
          <a:xfrm>
            <a:off x="644803" y="1814896"/>
            <a:ext cx="7627383" cy="5918200"/>
          </a:xfrm>
          <a:prstGeom prst="rect">
            <a:avLst/>
          </a:prstGeom>
          <a:noFill/>
          <a:ln/>
        </p:spPr>
        <p:txBody>
          <a:bodyPr wrap="square" lIns="0" tIns="0" rIns="0" bIns="0" rtlCol="0" anchor="ctr"/>
          <a:lstStyle/>
          <a:p>
            <a:pPr algn="just">
              <a:lnSpc>
                <a:spcPct val="150000"/>
              </a:lnSpc>
            </a:pPr>
            <a:r>
              <a:rPr lang="en-US" sz="2800" dirty="0">
                <a:solidFill>
                  <a:srgbClr val="272525"/>
                </a:solidFill>
                <a:latin typeface="Arial" panose="020B0604020202020204" pitchFamily="34" charset="0"/>
                <a:ea typeface="Montserrat" pitchFamily="34" charset="-122"/>
                <a:cs typeface="Arial" panose="020B0604020202020204" pitchFamily="34" charset="0"/>
              </a:rPr>
              <a:t>This Presentation Explores The Design And Implementation Of A Low-cost, Arduino-based Hearing Aid Device. Commercial Hearing Aids Are Often Expensive And Technologically Complex, Limiting Their Accessibility. This Research Presents A Simple, Effective, And Affordable Alternative To Address This Global Health Issue, Particularly For The Elderly And Those In Low-income Communities.</a:t>
            </a:r>
            <a:endParaRPr lang="en-US" sz="2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9144000" y="0"/>
            <a:ext cx="5486400" cy="8229599"/>
          </a:xfrm>
          <a:prstGeom prst="rect">
            <a:avLst/>
          </a:prstGeom>
        </p:spPr>
      </p:pic>
      <p:sp>
        <p:nvSpPr>
          <p:cNvPr id="3" name="Text 0"/>
          <p:cNvSpPr/>
          <p:nvPr/>
        </p:nvSpPr>
        <p:spPr>
          <a:xfrm>
            <a:off x="417550" y="594522"/>
            <a:ext cx="7627383" cy="1425416"/>
          </a:xfrm>
          <a:prstGeom prst="rect">
            <a:avLst/>
          </a:prstGeom>
          <a:noFill/>
          <a:ln/>
        </p:spPr>
        <p:txBody>
          <a:bodyPr wrap="square" lIns="0" tIns="0" rIns="0" bIns="0" rtlCol="0" anchor="ctr"/>
          <a:lstStyle/>
          <a:p>
            <a:pPr>
              <a:lnSpc>
                <a:spcPts val="5600"/>
              </a:lnSpc>
            </a:pPr>
            <a:r>
              <a:rPr lang="en-US" sz="4451" b="1" dirty="0">
                <a:solidFill>
                  <a:srgbClr val="7068F4"/>
                </a:solidFill>
                <a:latin typeface="Barlow Bold" panose="00000800000000000000" pitchFamily="2" charset="0"/>
                <a:ea typeface="Barlow Bold" pitchFamily="34" charset="-122"/>
                <a:cs typeface="Arial" panose="020B0604020202020204" pitchFamily="34" charset="0"/>
              </a:rPr>
              <a:t>Introduction</a:t>
            </a:r>
            <a:endParaRPr lang="en-US" sz="4451" dirty="0">
              <a:solidFill>
                <a:srgbClr val="7068F4"/>
              </a:solidFill>
              <a:latin typeface="Barlow Bold" panose="00000800000000000000" pitchFamily="2" charset="0"/>
              <a:cs typeface="Arial" panose="020B0604020202020204" pitchFamily="34" charset="0"/>
            </a:endParaRPr>
          </a:p>
        </p:txBody>
      </p:sp>
      <p:sp>
        <p:nvSpPr>
          <p:cNvPr id="4" name="Text 1"/>
          <p:cNvSpPr/>
          <p:nvPr/>
        </p:nvSpPr>
        <p:spPr>
          <a:xfrm>
            <a:off x="417550" y="1819913"/>
            <a:ext cx="8626437" cy="6263477"/>
          </a:xfrm>
          <a:prstGeom prst="rect">
            <a:avLst/>
          </a:prstGeom>
          <a:noFill/>
          <a:ln/>
        </p:spPr>
        <p:txBody>
          <a:bodyPr wrap="square" lIns="0" tIns="0" rIns="0" bIns="0" rtlCol="0" anchor="t"/>
          <a:lstStyle/>
          <a:p>
            <a:pPr algn="just">
              <a:lnSpc>
                <a:spcPct val="150000"/>
              </a:lnSpc>
            </a:pPr>
            <a:r>
              <a:rPr lang="en-US" sz="2700" dirty="0">
                <a:solidFill>
                  <a:srgbClr val="272525"/>
                </a:solidFill>
                <a:latin typeface="Arial" panose="020B0604020202020204" pitchFamily="34" charset="0"/>
                <a:ea typeface="Montserrat" pitchFamily="34" charset="-122"/>
                <a:cs typeface="Arial" panose="020B0604020202020204" pitchFamily="34" charset="0"/>
              </a:rPr>
              <a:t>According To WHO Hearing Impaired Makes Up Over 5% Of The World’s Population – Or 430 Million People. It Is Estimated That By 2050 Over 700 Million People – Or 1 In Every 10 People – Will Have Disabling Hearing Loss.</a:t>
            </a:r>
          </a:p>
          <a:p>
            <a:pPr algn="just">
              <a:lnSpc>
                <a:spcPct val="150000"/>
              </a:lnSpc>
            </a:pPr>
            <a:r>
              <a:rPr lang="en-US" sz="2700" dirty="0">
                <a:solidFill>
                  <a:srgbClr val="272525"/>
                </a:solidFill>
                <a:latin typeface="Arial" panose="020B0604020202020204" pitchFamily="34" charset="0"/>
                <a:ea typeface="Montserrat" pitchFamily="34" charset="-122"/>
                <a:cs typeface="Arial" panose="020B0604020202020204" pitchFamily="34" charset="0"/>
              </a:rPr>
              <a:t>Disabling hearing loss is defined as hearing loss greater than 30 decibels (dB) in the better hearing ear. Approximately 30% of men and 20% of women by age 70 have 30 dB or more loss in the better ear, increasing to 55% and 45% respectively by age 80.</a:t>
            </a:r>
          </a:p>
          <a:p>
            <a:pPr algn="just">
              <a:lnSpc>
                <a:spcPct val="150000"/>
              </a:lnSpc>
            </a:pPr>
            <a:endParaRPr lang="en-US" sz="2700" dirty="0">
              <a:solidFill>
                <a:srgbClr val="272525"/>
              </a:solidFill>
              <a:latin typeface="Arial" panose="020B0604020202020204" pitchFamily="34" charset="0"/>
              <a:ea typeface="Montserrat" pitchFamily="34" charset="-122"/>
              <a:cs typeface="Arial" panose="020B0604020202020204" pitchFamily="34" charset="0"/>
            </a:endParaRPr>
          </a:p>
          <a:p>
            <a:pPr algn="just">
              <a:lnSpc>
                <a:spcPct val="150000"/>
              </a:lnSpc>
            </a:pPr>
            <a:endParaRPr lang="en-US" sz="2700" dirty="0">
              <a:solidFill>
                <a:srgbClr val="272525"/>
              </a:solidFill>
              <a:latin typeface="Arial" panose="020B0604020202020204" pitchFamily="34" charset="0"/>
              <a:ea typeface="Montserrat" pitchFamily="34" charset="-122"/>
              <a:cs typeface="Arial" panose="020B0604020202020204" pitchFamily="34" charset="0"/>
            </a:endParaRPr>
          </a:p>
        </p:txBody>
      </p:sp>
    </p:spTree>
    <p:extLst>
      <p:ext uri="{BB962C8B-B14F-4D97-AF65-F5344CB8AC3E}">
        <p14:creationId xmlns:p14="http://schemas.microsoft.com/office/powerpoint/2010/main" val="3035373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up)">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8" name="Rectangle: Rounded Corners 7">
            <a:extLst>
              <a:ext uri="{FF2B5EF4-FFF2-40B4-BE49-F238E27FC236}">
                <a16:creationId xmlns:a16="http://schemas.microsoft.com/office/drawing/2014/main" id="{2147A44E-CADD-DA33-DA75-1E65CFEA9B18}"/>
              </a:ext>
            </a:extLst>
          </p:cNvPr>
          <p:cNvSpPr/>
          <p:nvPr/>
        </p:nvSpPr>
        <p:spPr>
          <a:xfrm>
            <a:off x="442913" y="2638602"/>
            <a:ext cx="6992208" cy="4433711"/>
          </a:xfrm>
          <a:prstGeom prst="roundRect">
            <a:avLst/>
          </a:prstGeom>
          <a:solidFill>
            <a:srgbClr val="C2D1EB"/>
          </a:solidFill>
          <a:ln>
            <a:solidFill>
              <a:srgbClr val="8968BA"/>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ext 0"/>
          <p:cNvSpPr/>
          <p:nvPr/>
        </p:nvSpPr>
        <p:spPr>
          <a:xfrm>
            <a:off x="758309" y="493172"/>
            <a:ext cx="8568809" cy="712708"/>
          </a:xfrm>
          <a:prstGeom prst="rect">
            <a:avLst/>
          </a:prstGeom>
          <a:noFill/>
          <a:ln/>
        </p:spPr>
        <p:txBody>
          <a:bodyPr wrap="none" lIns="0" tIns="0" rIns="0" bIns="0" rtlCol="0" anchor="t"/>
          <a:lstStyle/>
          <a:p>
            <a:pPr>
              <a:lnSpc>
                <a:spcPts val="5600"/>
              </a:lnSpc>
            </a:pPr>
            <a:r>
              <a:rPr lang="en-US" sz="4451" b="1" dirty="0">
                <a:solidFill>
                  <a:srgbClr val="7068F4"/>
                </a:solidFill>
                <a:latin typeface="Barlow Bold" pitchFamily="34" charset="0"/>
                <a:ea typeface="Barlow Bold" pitchFamily="34" charset="-122"/>
                <a:cs typeface="Barlow Bold" pitchFamily="34" charset="-120"/>
              </a:rPr>
              <a:t>Problem Statement</a:t>
            </a:r>
            <a:endParaRPr lang="en-US" sz="4451" dirty="0"/>
          </a:p>
        </p:txBody>
      </p:sp>
      <p:sp>
        <p:nvSpPr>
          <p:cNvPr id="3" name="Text 1"/>
          <p:cNvSpPr/>
          <p:nvPr/>
        </p:nvSpPr>
        <p:spPr>
          <a:xfrm>
            <a:off x="1067600" y="2107879"/>
            <a:ext cx="4399478" cy="530723"/>
          </a:xfrm>
          <a:prstGeom prst="rect">
            <a:avLst/>
          </a:prstGeom>
          <a:noFill/>
          <a:ln/>
        </p:spPr>
        <p:txBody>
          <a:bodyPr wrap="none" lIns="0" tIns="0" rIns="0" bIns="0" rtlCol="0" anchor="ctr"/>
          <a:lstStyle/>
          <a:p>
            <a:pPr>
              <a:lnSpc>
                <a:spcPts val="2800"/>
              </a:lnSpc>
            </a:pPr>
            <a:r>
              <a:rPr lang="en-US" sz="3200" b="1" dirty="0">
                <a:solidFill>
                  <a:srgbClr val="7068F4"/>
                </a:solidFill>
                <a:latin typeface="Barlow Bold" pitchFamily="34" charset="0"/>
                <a:ea typeface="Barlow Bold" pitchFamily="34" charset="-122"/>
                <a:cs typeface="Barlow Bold" pitchFamily="34" charset="-120"/>
              </a:rPr>
              <a:t>High Costs</a:t>
            </a:r>
            <a:endParaRPr lang="en-US" sz="3200" dirty="0">
              <a:solidFill>
                <a:srgbClr val="7068F4"/>
              </a:solidFill>
            </a:endParaRPr>
          </a:p>
        </p:txBody>
      </p:sp>
      <p:sp>
        <p:nvSpPr>
          <p:cNvPr id="4" name="Text 2"/>
          <p:cNvSpPr/>
          <p:nvPr/>
        </p:nvSpPr>
        <p:spPr>
          <a:xfrm>
            <a:off x="758310" y="2907982"/>
            <a:ext cx="6292572" cy="4961097"/>
          </a:xfrm>
          <a:prstGeom prst="rect">
            <a:avLst/>
          </a:prstGeom>
          <a:noFill/>
          <a:ln/>
        </p:spPr>
        <p:txBody>
          <a:bodyPr wrap="square" lIns="0" tIns="0" rIns="0" bIns="0" rtlCol="0" anchor="t"/>
          <a:lstStyle/>
          <a:p>
            <a:pPr algn="just">
              <a:lnSpc>
                <a:spcPct val="150000"/>
              </a:lnSpc>
            </a:pPr>
            <a:r>
              <a:rPr lang="en-US" sz="2800" dirty="0">
                <a:latin typeface="Arial" panose="020B0604020202020204" pitchFamily="34" charset="0"/>
                <a:ea typeface="Montserrat" pitchFamily="34" charset="-122"/>
                <a:cs typeface="Arial" panose="020B0604020202020204" pitchFamily="34" charset="0"/>
              </a:rPr>
              <a:t>According to the National Institutes of Health report (NIH, 2010), the average price of a digital hearing aid is about 1,500 dollars and up to 3,000-5,000 dollars in USA.</a:t>
            </a:r>
            <a:endParaRPr lang="en-US" sz="2800" dirty="0">
              <a:latin typeface="Arial" panose="020B0604020202020204" pitchFamily="34" charset="0"/>
              <a:cs typeface="Arial" panose="020B0604020202020204" pitchFamily="34" charset="0"/>
            </a:endParaRPr>
          </a:p>
        </p:txBody>
      </p:sp>
      <p:sp>
        <p:nvSpPr>
          <p:cNvPr id="5" name="Text 3"/>
          <p:cNvSpPr/>
          <p:nvPr/>
        </p:nvSpPr>
        <p:spPr>
          <a:xfrm>
            <a:off x="7579518" y="1747102"/>
            <a:ext cx="6292570" cy="1259118"/>
          </a:xfrm>
          <a:prstGeom prst="rect">
            <a:avLst/>
          </a:prstGeom>
          <a:noFill/>
          <a:ln/>
        </p:spPr>
        <p:txBody>
          <a:bodyPr wrap="none" lIns="0" tIns="0" rIns="0" bIns="0" rtlCol="0" anchor="ctr"/>
          <a:lstStyle/>
          <a:p>
            <a:pPr>
              <a:lnSpc>
                <a:spcPts val="2800"/>
              </a:lnSpc>
            </a:pPr>
            <a:r>
              <a:rPr lang="en-US" sz="3200" b="1" dirty="0">
                <a:solidFill>
                  <a:srgbClr val="7068F4"/>
                </a:solidFill>
                <a:latin typeface="Barlow Bold" pitchFamily="34" charset="0"/>
                <a:ea typeface="Barlow Bold" pitchFamily="34" charset="-122"/>
                <a:cs typeface="Barlow Bold" pitchFamily="34" charset="-120"/>
              </a:rPr>
              <a:t>Complexity</a:t>
            </a:r>
            <a:endParaRPr lang="en-US" sz="3200" dirty="0"/>
          </a:p>
        </p:txBody>
      </p:sp>
      <p:sp>
        <p:nvSpPr>
          <p:cNvPr id="6" name="Text 4"/>
          <p:cNvSpPr/>
          <p:nvPr/>
        </p:nvSpPr>
        <p:spPr>
          <a:xfrm>
            <a:off x="7579518" y="2743200"/>
            <a:ext cx="6292572" cy="4675346"/>
          </a:xfrm>
          <a:prstGeom prst="rect">
            <a:avLst/>
          </a:prstGeom>
          <a:noFill/>
          <a:ln/>
        </p:spPr>
        <p:txBody>
          <a:bodyPr wrap="square" lIns="0" tIns="0" rIns="0" bIns="0" rtlCol="0" anchor="t"/>
          <a:lstStyle/>
          <a:p>
            <a:pPr algn="justLow">
              <a:lnSpc>
                <a:spcPct val="150000"/>
              </a:lnSpc>
            </a:pPr>
            <a:r>
              <a:rPr lang="en-US" sz="2800" dirty="0">
                <a:latin typeface="Arial" panose="020B0604020202020204" pitchFamily="34" charset="0"/>
                <a:ea typeface="Montserrat" pitchFamily="34" charset="-122"/>
                <a:cs typeface="Arial" panose="020B0604020202020204" pitchFamily="34" charset="0"/>
              </a:rPr>
              <a:t>60% of elderly participants suffer from difficulty using hearing aids due to their complexity and the small touch interfaces and also because of technological complexity.</a:t>
            </a:r>
            <a:endParaRPr lang="en-US" sz="2800"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2C622FDD-291F-70DF-EF7B-EE300528D31D}"/>
              </a:ext>
            </a:extLst>
          </p:cNvPr>
          <p:cNvPicPr>
            <a:picLocks noChangeAspect="1"/>
          </p:cNvPicPr>
          <p:nvPr/>
        </p:nvPicPr>
        <p:blipFill>
          <a:blip r:embed="rId3"/>
          <a:stretch>
            <a:fillRect/>
          </a:stretch>
        </p:blipFill>
        <p:spPr>
          <a:xfrm>
            <a:off x="1270437" y="1438046"/>
            <a:ext cx="542591" cy="536494"/>
          </a:xfrm>
          <a:prstGeom prst="rect">
            <a:avLst/>
          </a:prstGeom>
        </p:spPr>
      </p:pic>
      <p:pic>
        <p:nvPicPr>
          <p:cNvPr id="10" name="Picture 9">
            <a:extLst>
              <a:ext uri="{FF2B5EF4-FFF2-40B4-BE49-F238E27FC236}">
                <a16:creationId xmlns:a16="http://schemas.microsoft.com/office/drawing/2014/main" id="{A3BD353B-ADAA-21E3-88A7-377707852071}"/>
              </a:ext>
            </a:extLst>
          </p:cNvPr>
          <p:cNvPicPr>
            <a:picLocks noChangeAspect="1"/>
          </p:cNvPicPr>
          <p:nvPr/>
        </p:nvPicPr>
        <p:blipFill>
          <a:blip r:embed="rId4"/>
          <a:stretch>
            <a:fillRect/>
          </a:stretch>
        </p:blipFill>
        <p:spPr>
          <a:xfrm>
            <a:off x="7579518" y="1438046"/>
            <a:ext cx="536494" cy="53649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250"/>
                                        <p:tgtEl>
                                          <p:spTgt spid="2"/>
                                        </p:tgtEl>
                                      </p:cBhvr>
                                    </p:animEffect>
                                  </p:childTnLst>
                                </p:cTn>
                              </p:par>
                            </p:childTnLst>
                          </p:cTn>
                        </p:par>
                        <p:par>
                          <p:cTn id="8" fill="hold">
                            <p:stCondLst>
                              <p:cond delay="25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grpId="0"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up)">
                                      <p:cBhvr>
                                        <p:cTn id="14" dur="500"/>
                                        <p:tgtEl>
                                          <p:spTgt spid="3"/>
                                        </p:tgtEl>
                                      </p:cBhvr>
                                    </p:animEffect>
                                  </p:childTnLst>
                                </p:cTn>
                              </p:par>
                              <p:par>
                                <p:cTn id="15" presetID="22" presetClass="entr" presetSubtype="1"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up)">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1"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22" presetClass="entr" presetSubtype="1" fill="hold" nodeType="withEffect">
                                  <p:stCondLst>
                                    <p:cond delay="0"/>
                                  </p:stCondLst>
                                  <p:childTnLst>
                                    <p:set>
                                      <p:cBhvr>
                                        <p:cTn id="27" dur="1" fill="hold">
                                          <p:stCondLst>
                                            <p:cond delay="0"/>
                                          </p:stCondLst>
                                        </p:cTn>
                                        <p:tgtEl>
                                          <p:spTgt spid="4">
                                            <p:txEl>
                                              <p:pRg st="0" end="0"/>
                                            </p:txEl>
                                          </p:spTgt>
                                        </p:tgtEl>
                                        <p:attrNameLst>
                                          <p:attrName>style.visibility</p:attrName>
                                        </p:attrNameLst>
                                      </p:cBhvr>
                                      <p:to>
                                        <p:strVal val="visible"/>
                                      </p:to>
                                    </p:set>
                                    <p:animEffect transition="in" filter="wipe(up)">
                                      <p:cBhvr>
                                        <p:cTn id="28" dur="500"/>
                                        <p:tgtEl>
                                          <p:spTgt spid="4">
                                            <p:txEl>
                                              <p:pRg st="0" end="0"/>
                                            </p:txEl>
                                          </p:spTgt>
                                        </p:tgtEl>
                                      </p:cBhvr>
                                    </p:animEffect>
                                  </p:childTnLst>
                                </p:cTn>
                              </p:par>
                            </p:childTnLst>
                          </p:cTn>
                        </p:par>
                        <p:par>
                          <p:cTn id="29" fill="hold">
                            <p:stCondLst>
                              <p:cond delay="500"/>
                            </p:stCondLst>
                            <p:childTnLst>
                              <p:par>
                                <p:cTn id="30" presetID="22" presetClass="exit" presetSubtype="8" fill="hold" grpId="0" nodeType="afterEffect">
                                  <p:stCondLst>
                                    <p:cond delay="0"/>
                                  </p:stCondLst>
                                  <p:childTnLst>
                                    <p:animEffect transition="out" filter="wipe(left)">
                                      <p:cBhvr>
                                        <p:cTn id="31" dur="500"/>
                                        <p:tgtEl>
                                          <p:spTgt spid="4">
                                            <p:bg/>
                                          </p:spTgt>
                                        </p:tgtEl>
                                      </p:cBhvr>
                                    </p:animEffect>
                                    <p:set>
                                      <p:cBhvr>
                                        <p:cTn id="32" dur="1" fill="hold">
                                          <p:stCondLst>
                                            <p:cond delay="499"/>
                                          </p:stCondLst>
                                        </p:cTn>
                                        <p:tgtEl>
                                          <p:spTgt spid="4">
                                            <p:bg/>
                                          </p:spTgt>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37" presetClass="path" presetSubtype="0" accel="50000" decel="50000" fill="hold" grpId="0" nodeType="clickEffect">
                                  <p:stCondLst>
                                    <p:cond delay="0"/>
                                  </p:stCondLst>
                                  <p:childTnLst>
                                    <p:animMotion origin="layout" path="M 4.27083E-6 0.01293 L 0.12641 0.03665 C 0.15288 0.04225 0.1927 0.04533 0.23437 0.04533 C 0.28157 0.04533 0.31955 0.04225 0.34602 0.03665 L 0.47265 0.01293 " pathEditMode="relative" rAng="0" ptsTypes="AAAAA">
                                      <p:cBhvr>
                                        <p:cTn id="36" dur="750" fill="hold"/>
                                        <p:tgtEl>
                                          <p:spTgt spid="8"/>
                                        </p:tgtEl>
                                        <p:attrNameLst>
                                          <p:attrName>ppt_x</p:attrName>
                                          <p:attrName>ppt_y</p:attrName>
                                        </p:attrNameLst>
                                      </p:cBhvr>
                                      <p:rCtr x="23633" y="1620"/>
                                    </p:animMotion>
                                  </p:childTnLst>
                                </p:cTn>
                              </p:par>
                              <p:par>
                                <p:cTn id="37" presetID="10" presetClass="entr" presetSubtype="0" fill="hold" nodeType="with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animEffect transition="in" filter="fade">
                                      <p:cBhvr>
                                        <p:cTn id="3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animBg="1"/>
      <p:bldP spid="8" grpId="1" animBg="1"/>
      <p:bldP spid="2" grpId="0" animBg="1"/>
      <p:bldP spid="3" grpId="0" animBg="1"/>
      <p:bldP spid="4" grpId="0" uiExpand="1" build="allAtOnce" animBg="1"/>
      <p:bldP spid="5" grpId="0" uiExpand="1" animBg="1"/>
    </p:bldLst>
  </p:timing>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86992" y="541259"/>
            <a:ext cx="8457008" cy="1291352"/>
          </a:xfrm>
          <a:prstGeom prst="rect">
            <a:avLst/>
          </a:prstGeom>
          <a:noFill/>
          <a:ln/>
        </p:spPr>
        <p:txBody>
          <a:bodyPr wrap="square" lIns="0" tIns="0" rIns="0" bIns="0" rtlCol="0" anchor="ctr"/>
          <a:lstStyle/>
          <a:p>
            <a:pPr>
              <a:lnSpc>
                <a:spcPts val="5051"/>
              </a:lnSpc>
            </a:pPr>
            <a:r>
              <a:rPr lang="en-US" sz="4450" b="1" dirty="0">
                <a:solidFill>
                  <a:srgbClr val="7068F4"/>
                </a:solidFill>
                <a:latin typeface="Barlow Bold" pitchFamily="34" charset="0"/>
                <a:ea typeface="Barlow Bold" pitchFamily="34" charset="-122"/>
                <a:cs typeface="Barlow Bold" pitchFamily="34" charset="-120"/>
              </a:rPr>
              <a:t>Objective</a:t>
            </a:r>
            <a:endParaRPr lang="en-US" sz="4450" dirty="0"/>
          </a:p>
        </p:txBody>
      </p:sp>
      <p:pic>
        <p:nvPicPr>
          <p:cNvPr id="4" name="Image 1" descr="preencoded.png"/>
          <p:cNvPicPr>
            <a:picLocks noChangeAspect="1"/>
          </p:cNvPicPr>
          <p:nvPr/>
        </p:nvPicPr>
        <p:blipFill>
          <a:blip r:embed="rId4"/>
          <a:stretch>
            <a:fillRect/>
          </a:stretch>
        </p:blipFill>
        <p:spPr>
          <a:xfrm>
            <a:off x="686991" y="2127054"/>
            <a:ext cx="981432" cy="1461135"/>
          </a:xfrm>
          <a:prstGeom prst="rect">
            <a:avLst/>
          </a:prstGeom>
        </p:spPr>
      </p:pic>
      <p:sp>
        <p:nvSpPr>
          <p:cNvPr id="5" name="Text 1"/>
          <p:cNvSpPr/>
          <p:nvPr/>
        </p:nvSpPr>
        <p:spPr>
          <a:xfrm>
            <a:off x="1962865" y="2323267"/>
            <a:ext cx="2582943" cy="322779"/>
          </a:xfrm>
          <a:prstGeom prst="rect">
            <a:avLst/>
          </a:prstGeom>
          <a:noFill/>
          <a:ln/>
        </p:spPr>
        <p:txBody>
          <a:bodyPr wrap="none" lIns="0" tIns="0" rIns="0" bIns="0" rtlCol="0" anchor="t"/>
          <a:lstStyle/>
          <a:p>
            <a:pPr>
              <a:lnSpc>
                <a:spcPts val="2500"/>
              </a:lnSpc>
            </a:pPr>
            <a:r>
              <a:rPr lang="en-US" sz="2800" b="1" dirty="0">
                <a:solidFill>
                  <a:srgbClr val="272525"/>
                </a:solidFill>
                <a:latin typeface="Arial" panose="020B0604020202020204" pitchFamily="34" charset="0"/>
                <a:ea typeface="Barlow Bold" pitchFamily="34" charset="-122"/>
                <a:cs typeface="Arial" panose="020B0604020202020204" pitchFamily="34" charset="0"/>
              </a:rPr>
              <a:t>Low Cost</a:t>
            </a:r>
            <a:endParaRPr lang="en-US" sz="2800" dirty="0">
              <a:latin typeface="Arial" panose="020B0604020202020204" pitchFamily="34" charset="0"/>
              <a:cs typeface="Arial" panose="020B0604020202020204" pitchFamily="34" charset="0"/>
            </a:endParaRPr>
          </a:p>
        </p:txBody>
      </p:sp>
      <p:sp>
        <p:nvSpPr>
          <p:cNvPr id="6" name="Text 2"/>
          <p:cNvSpPr/>
          <p:nvPr/>
        </p:nvSpPr>
        <p:spPr>
          <a:xfrm>
            <a:off x="1962865" y="2856439"/>
            <a:ext cx="6494145" cy="628175"/>
          </a:xfrm>
          <a:prstGeom prst="rect">
            <a:avLst/>
          </a:prstGeom>
          <a:noFill/>
          <a:ln/>
        </p:spPr>
        <p:txBody>
          <a:bodyPr wrap="square" lIns="0" tIns="0" rIns="0" bIns="0" rtlCol="0" anchor="t"/>
          <a:lstStyle/>
          <a:p>
            <a:pPr>
              <a:lnSpc>
                <a:spcPts val="2451"/>
              </a:lnSpc>
            </a:pPr>
            <a:r>
              <a:rPr lang="en-US" sz="2600" dirty="0">
                <a:solidFill>
                  <a:srgbClr val="272525"/>
                </a:solidFill>
                <a:latin typeface="Arial" panose="020B0604020202020204" pitchFamily="34" charset="0"/>
                <a:ea typeface="Montserrat" pitchFamily="34" charset="-122"/>
                <a:cs typeface="Arial" panose="020B0604020202020204" pitchFamily="34" charset="0"/>
              </a:rPr>
              <a:t>Arduino tools are cheap and available.</a:t>
            </a:r>
            <a:endParaRPr lang="en-US" sz="2600" dirty="0">
              <a:latin typeface="Arial" panose="020B0604020202020204" pitchFamily="34" charset="0"/>
              <a:cs typeface="Arial" panose="020B0604020202020204" pitchFamily="34" charset="0"/>
            </a:endParaRPr>
          </a:p>
        </p:txBody>
      </p:sp>
      <p:pic>
        <p:nvPicPr>
          <p:cNvPr id="7" name="Image 2" descr="preencoded.png"/>
          <p:cNvPicPr>
            <a:picLocks noChangeAspect="1"/>
          </p:cNvPicPr>
          <p:nvPr/>
        </p:nvPicPr>
        <p:blipFill>
          <a:blip r:embed="rId5"/>
          <a:stretch>
            <a:fillRect/>
          </a:stretch>
        </p:blipFill>
        <p:spPr>
          <a:xfrm>
            <a:off x="686991" y="3588189"/>
            <a:ext cx="981432" cy="1461135"/>
          </a:xfrm>
          <a:prstGeom prst="rect">
            <a:avLst/>
          </a:prstGeom>
        </p:spPr>
      </p:pic>
      <p:sp>
        <p:nvSpPr>
          <p:cNvPr id="8" name="Text 3"/>
          <p:cNvSpPr/>
          <p:nvPr/>
        </p:nvSpPr>
        <p:spPr>
          <a:xfrm>
            <a:off x="1962865" y="3784401"/>
            <a:ext cx="2582943" cy="322779"/>
          </a:xfrm>
          <a:prstGeom prst="rect">
            <a:avLst/>
          </a:prstGeom>
          <a:noFill/>
          <a:ln/>
        </p:spPr>
        <p:txBody>
          <a:bodyPr wrap="none" lIns="0" tIns="0" rIns="0" bIns="0" rtlCol="0" anchor="t"/>
          <a:lstStyle/>
          <a:p>
            <a:pPr>
              <a:lnSpc>
                <a:spcPts val="2500"/>
              </a:lnSpc>
            </a:pPr>
            <a:r>
              <a:rPr lang="en-US" sz="2800" b="1" dirty="0">
                <a:solidFill>
                  <a:srgbClr val="272525"/>
                </a:solidFill>
                <a:latin typeface="Arial" panose="020B0604020202020204" pitchFamily="34" charset="0"/>
                <a:ea typeface="Barlow Bold" pitchFamily="34" charset="-122"/>
                <a:cs typeface="Arial" panose="020B0604020202020204" pitchFamily="34" charset="0"/>
              </a:rPr>
              <a:t>Easy to Use</a:t>
            </a:r>
            <a:endParaRPr lang="en-US" sz="2800" dirty="0">
              <a:latin typeface="Arial" panose="020B0604020202020204" pitchFamily="34" charset="0"/>
              <a:cs typeface="Arial" panose="020B0604020202020204" pitchFamily="34" charset="0"/>
            </a:endParaRPr>
          </a:p>
        </p:txBody>
      </p:sp>
      <p:sp>
        <p:nvSpPr>
          <p:cNvPr id="9" name="Text 4"/>
          <p:cNvSpPr/>
          <p:nvPr/>
        </p:nvSpPr>
        <p:spPr>
          <a:xfrm>
            <a:off x="1962865" y="4224934"/>
            <a:ext cx="6494145" cy="628175"/>
          </a:xfrm>
          <a:prstGeom prst="rect">
            <a:avLst/>
          </a:prstGeom>
          <a:noFill/>
          <a:ln/>
        </p:spPr>
        <p:txBody>
          <a:bodyPr wrap="square" lIns="0" tIns="0" rIns="0" bIns="0" rtlCol="0" anchor="t"/>
          <a:lstStyle/>
          <a:p>
            <a:pPr>
              <a:lnSpc>
                <a:spcPts val="2451"/>
              </a:lnSpc>
            </a:pPr>
            <a:r>
              <a:rPr lang="en-US" sz="2600" dirty="0">
                <a:solidFill>
                  <a:srgbClr val="272525"/>
                </a:solidFill>
                <a:latin typeface="Arial" panose="020B0604020202020204" pitchFamily="34" charset="0"/>
                <a:ea typeface="Montserrat" pitchFamily="34" charset="-122"/>
                <a:cs typeface="Arial" panose="020B0604020202020204" pitchFamily="34" charset="0"/>
              </a:rPr>
              <a:t>far from the complexities of technology, which can be used by elderly people</a:t>
            </a:r>
            <a:endParaRPr lang="en-US" sz="2600" dirty="0">
              <a:latin typeface="Arial" panose="020B0604020202020204" pitchFamily="34" charset="0"/>
              <a:cs typeface="Arial" panose="020B0604020202020204" pitchFamily="34" charset="0"/>
            </a:endParaRPr>
          </a:p>
        </p:txBody>
      </p:sp>
      <p:pic>
        <p:nvPicPr>
          <p:cNvPr id="10" name="Image 3" descr="preencoded.png"/>
          <p:cNvPicPr>
            <a:picLocks noChangeAspect="1"/>
          </p:cNvPicPr>
          <p:nvPr/>
        </p:nvPicPr>
        <p:blipFill>
          <a:blip r:embed="rId6"/>
          <a:stretch>
            <a:fillRect/>
          </a:stretch>
        </p:blipFill>
        <p:spPr>
          <a:xfrm>
            <a:off x="686991" y="5049323"/>
            <a:ext cx="981432" cy="1461135"/>
          </a:xfrm>
          <a:prstGeom prst="rect">
            <a:avLst/>
          </a:prstGeom>
        </p:spPr>
      </p:pic>
      <p:sp>
        <p:nvSpPr>
          <p:cNvPr id="11" name="Text 5"/>
          <p:cNvSpPr/>
          <p:nvPr/>
        </p:nvSpPr>
        <p:spPr>
          <a:xfrm>
            <a:off x="1962865" y="5245537"/>
            <a:ext cx="2582943" cy="322779"/>
          </a:xfrm>
          <a:prstGeom prst="rect">
            <a:avLst/>
          </a:prstGeom>
          <a:noFill/>
          <a:ln/>
        </p:spPr>
        <p:txBody>
          <a:bodyPr wrap="none" lIns="0" tIns="0" rIns="0" bIns="0" rtlCol="0" anchor="t"/>
          <a:lstStyle/>
          <a:p>
            <a:pPr>
              <a:lnSpc>
                <a:spcPts val="2500"/>
              </a:lnSpc>
            </a:pPr>
            <a:r>
              <a:rPr lang="en-US" sz="2800" b="1" dirty="0">
                <a:solidFill>
                  <a:srgbClr val="272525"/>
                </a:solidFill>
                <a:latin typeface="Arial" panose="020B0604020202020204" pitchFamily="34" charset="0"/>
                <a:ea typeface="Barlow Bold" pitchFamily="34" charset="-122"/>
                <a:cs typeface="Arial" panose="020B0604020202020204" pitchFamily="34" charset="0"/>
              </a:rPr>
              <a:t>Real-Time Audio</a:t>
            </a:r>
            <a:endParaRPr lang="en-US" sz="2800" dirty="0">
              <a:latin typeface="Arial" panose="020B0604020202020204" pitchFamily="34" charset="0"/>
              <a:cs typeface="Arial" panose="020B0604020202020204" pitchFamily="34" charset="0"/>
            </a:endParaRPr>
          </a:p>
        </p:txBody>
      </p:sp>
      <p:sp>
        <p:nvSpPr>
          <p:cNvPr id="12" name="Text 6"/>
          <p:cNvSpPr/>
          <p:nvPr/>
        </p:nvSpPr>
        <p:spPr>
          <a:xfrm>
            <a:off x="1962865" y="5686069"/>
            <a:ext cx="6494145" cy="628175"/>
          </a:xfrm>
          <a:prstGeom prst="rect">
            <a:avLst/>
          </a:prstGeom>
          <a:noFill/>
          <a:ln/>
        </p:spPr>
        <p:txBody>
          <a:bodyPr wrap="square" lIns="0" tIns="0" rIns="0" bIns="0" rtlCol="0" anchor="t"/>
          <a:lstStyle/>
          <a:p>
            <a:pPr>
              <a:lnSpc>
                <a:spcPts val="2451"/>
              </a:lnSpc>
            </a:pPr>
            <a:r>
              <a:rPr lang="en-US" sz="2400" dirty="0">
                <a:solidFill>
                  <a:srgbClr val="272525"/>
                </a:solidFill>
                <a:latin typeface="Arial" panose="020B0604020202020204" pitchFamily="34" charset="0"/>
                <a:ea typeface="Montserrat" pitchFamily="34" charset="-122"/>
                <a:cs typeface="Arial" panose="020B0604020202020204" pitchFamily="34" charset="0"/>
              </a:rPr>
              <a:t>Transmit audio directly without delay to ensure </a:t>
            </a:r>
            <a:r>
              <a:rPr lang="en-US" sz="2600" dirty="0">
                <a:solidFill>
                  <a:srgbClr val="272525"/>
                </a:solidFill>
                <a:latin typeface="Arial" panose="020B0604020202020204" pitchFamily="34" charset="0"/>
                <a:ea typeface="Montserrat" pitchFamily="34" charset="-122"/>
                <a:cs typeface="Arial" panose="020B0604020202020204" pitchFamily="34" charset="0"/>
              </a:rPr>
              <a:t>real-time</a:t>
            </a:r>
            <a:r>
              <a:rPr lang="en-US" sz="2400" dirty="0">
                <a:solidFill>
                  <a:srgbClr val="272525"/>
                </a:solidFill>
                <a:latin typeface="Arial" panose="020B0604020202020204" pitchFamily="34" charset="0"/>
                <a:ea typeface="Montserrat" pitchFamily="34" charset="-122"/>
                <a:cs typeface="Arial" panose="020B0604020202020204" pitchFamily="34" charset="0"/>
              </a:rPr>
              <a:t> communication.</a:t>
            </a:r>
            <a:endParaRPr lang="en-US" sz="2400" dirty="0">
              <a:latin typeface="Arial" panose="020B0604020202020204" pitchFamily="34" charset="0"/>
              <a:cs typeface="Arial" panose="020B0604020202020204" pitchFamily="34" charset="0"/>
            </a:endParaRPr>
          </a:p>
        </p:txBody>
      </p:sp>
      <p:pic>
        <p:nvPicPr>
          <p:cNvPr id="13" name="Image 4" descr="preencoded.png"/>
          <p:cNvPicPr>
            <a:picLocks noChangeAspect="1"/>
          </p:cNvPicPr>
          <p:nvPr/>
        </p:nvPicPr>
        <p:blipFill>
          <a:blip r:embed="rId7"/>
          <a:stretch>
            <a:fillRect/>
          </a:stretch>
        </p:blipFill>
        <p:spPr>
          <a:xfrm>
            <a:off x="686991" y="6510458"/>
            <a:ext cx="981432" cy="1177767"/>
          </a:xfrm>
          <a:prstGeom prst="rect">
            <a:avLst/>
          </a:prstGeom>
        </p:spPr>
      </p:pic>
      <p:sp>
        <p:nvSpPr>
          <p:cNvPr id="14" name="Text 7"/>
          <p:cNvSpPr/>
          <p:nvPr/>
        </p:nvSpPr>
        <p:spPr>
          <a:xfrm>
            <a:off x="1962865" y="6706672"/>
            <a:ext cx="2582943" cy="322779"/>
          </a:xfrm>
          <a:prstGeom prst="rect">
            <a:avLst/>
          </a:prstGeom>
          <a:noFill/>
          <a:ln/>
        </p:spPr>
        <p:txBody>
          <a:bodyPr wrap="none" lIns="0" tIns="0" rIns="0" bIns="0" rtlCol="0" anchor="t"/>
          <a:lstStyle/>
          <a:p>
            <a:pPr>
              <a:lnSpc>
                <a:spcPts val="2500"/>
              </a:lnSpc>
            </a:pPr>
            <a:r>
              <a:rPr lang="en-US" sz="2800" b="1" dirty="0">
                <a:solidFill>
                  <a:srgbClr val="272525"/>
                </a:solidFill>
                <a:latin typeface="Arial" panose="020B0604020202020204" pitchFamily="34" charset="0"/>
                <a:ea typeface="Barlow Bold" pitchFamily="34" charset="-122"/>
                <a:cs typeface="Arial" panose="020B0604020202020204" pitchFamily="34" charset="0"/>
              </a:rPr>
              <a:t>Innovation</a:t>
            </a:r>
            <a:endParaRPr lang="en-US" sz="2800" dirty="0">
              <a:latin typeface="Arial" panose="020B0604020202020204" pitchFamily="34" charset="0"/>
              <a:cs typeface="Arial" panose="020B0604020202020204" pitchFamily="34" charset="0"/>
            </a:endParaRPr>
          </a:p>
        </p:txBody>
      </p:sp>
      <p:sp>
        <p:nvSpPr>
          <p:cNvPr id="15" name="Text 8"/>
          <p:cNvSpPr/>
          <p:nvPr/>
        </p:nvSpPr>
        <p:spPr>
          <a:xfrm>
            <a:off x="1962865" y="7147205"/>
            <a:ext cx="6494145" cy="314087"/>
          </a:xfrm>
          <a:prstGeom prst="rect">
            <a:avLst/>
          </a:prstGeom>
          <a:noFill/>
          <a:ln/>
        </p:spPr>
        <p:txBody>
          <a:bodyPr wrap="none" lIns="0" tIns="0" rIns="0" bIns="0" rtlCol="0" anchor="t"/>
          <a:lstStyle/>
          <a:p>
            <a:pPr>
              <a:lnSpc>
                <a:spcPts val="2451"/>
              </a:lnSpc>
            </a:pPr>
            <a:r>
              <a:rPr lang="en-US" sz="2600" dirty="0">
                <a:solidFill>
                  <a:srgbClr val="272525"/>
                </a:solidFill>
                <a:latin typeface="Arial" panose="020B0604020202020204" pitchFamily="34" charset="0"/>
                <a:ea typeface="Montserrat" pitchFamily="34" charset="-122"/>
                <a:cs typeface="Arial" panose="020B0604020202020204" pitchFamily="34" charset="0"/>
              </a:rPr>
              <a:t>Support</a:t>
            </a:r>
            <a:r>
              <a:rPr lang="en-US" sz="2400" dirty="0">
                <a:solidFill>
                  <a:srgbClr val="272525"/>
                </a:solidFill>
                <a:latin typeface="Arial" panose="020B0604020202020204" pitchFamily="34" charset="0"/>
                <a:ea typeface="Montserrat" pitchFamily="34" charset="-122"/>
                <a:cs typeface="Arial" panose="020B0604020202020204" pitchFamily="34" charset="0"/>
              </a:rPr>
              <a:t> innovation in the field of medical devices.</a:t>
            </a:r>
            <a:endParaRPr lang="en-US" sz="24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par>
                                <p:cTn id="8" presetID="2" presetClass="entr" presetSubtype="1"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additive="base">
                                        <p:cTn id="10" dur="500" fill="hold"/>
                                        <p:tgtEl>
                                          <p:spTgt spid="4"/>
                                        </p:tgtEl>
                                        <p:attrNameLst>
                                          <p:attrName>ppt_x</p:attrName>
                                        </p:attrNameLst>
                                      </p:cBhvr>
                                      <p:tavLst>
                                        <p:tav tm="0">
                                          <p:val>
                                            <p:strVal val="#ppt_x"/>
                                          </p:val>
                                        </p:tav>
                                        <p:tav tm="100000">
                                          <p:val>
                                            <p:strVal val="#ppt_x"/>
                                          </p:val>
                                        </p:tav>
                                      </p:tavLst>
                                    </p:anim>
                                    <p:anim calcmode="lin" valueType="num">
                                      <p:cBhvr additive="base">
                                        <p:cTn id="11" dur="500" fill="hold"/>
                                        <p:tgtEl>
                                          <p:spTgt spid="4"/>
                                        </p:tgtEl>
                                        <p:attrNameLst>
                                          <p:attrName>ppt_y</p:attrName>
                                        </p:attrNameLst>
                                      </p:cBhvr>
                                      <p:tavLst>
                                        <p:tav tm="0">
                                          <p:val>
                                            <p:strVal val="0-#ppt_h/2"/>
                                          </p:val>
                                        </p:tav>
                                        <p:tav tm="100000">
                                          <p:val>
                                            <p:strVal val="#ppt_y"/>
                                          </p:val>
                                        </p:tav>
                                      </p:tavLst>
                                    </p:anim>
                                  </p:childTnLst>
                                </p:cTn>
                              </p:par>
                              <p:par>
                                <p:cTn id="12" presetID="47"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750"/>
                                        <p:tgtEl>
                                          <p:spTgt spid="5"/>
                                        </p:tgtEl>
                                      </p:cBhvr>
                                    </p:animEffect>
                                    <p:anim calcmode="lin" valueType="num">
                                      <p:cBhvr>
                                        <p:cTn id="15" dur="750" fill="hold"/>
                                        <p:tgtEl>
                                          <p:spTgt spid="5"/>
                                        </p:tgtEl>
                                        <p:attrNameLst>
                                          <p:attrName>ppt_x</p:attrName>
                                        </p:attrNameLst>
                                      </p:cBhvr>
                                      <p:tavLst>
                                        <p:tav tm="0">
                                          <p:val>
                                            <p:strVal val="#ppt_x"/>
                                          </p:val>
                                        </p:tav>
                                        <p:tav tm="100000">
                                          <p:val>
                                            <p:strVal val="#ppt_x"/>
                                          </p:val>
                                        </p:tav>
                                      </p:tavLst>
                                    </p:anim>
                                    <p:anim calcmode="lin" valueType="num">
                                      <p:cBhvr>
                                        <p:cTn id="16" dur="750" fill="hold"/>
                                        <p:tgtEl>
                                          <p:spTgt spid="5"/>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750"/>
                                        <p:tgtEl>
                                          <p:spTgt spid="6"/>
                                        </p:tgtEl>
                                      </p:cBhvr>
                                    </p:animEffect>
                                    <p:anim calcmode="lin" valueType="num">
                                      <p:cBhvr>
                                        <p:cTn id="20" dur="750" fill="hold"/>
                                        <p:tgtEl>
                                          <p:spTgt spid="6"/>
                                        </p:tgtEl>
                                        <p:attrNameLst>
                                          <p:attrName>ppt_x</p:attrName>
                                        </p:attrNameLst>
                                      </p:cBhvr>
                                      <p:tavLst>
                                        <p:tav tm="0">
                                          <p:val>
                                            <p:strVal val="#ppt_x"/>
                                          </p:val>
                                        </p:tav>
                                        <p:tav tm="100000">
                                          <p:val>
                                            <p:strVal val="#ppt_x"/>
                                          </p:val>
                                        </p:tav>
                                      </p:tavLst>
                                    </p:anim>
                                    <p:anim calcmode="lin" valueType="num">
                                      <p:cBhvr>
                                        <p:cTn id="21" dur="750" fill="hold"/>
                                        <p:tgtEl>
                                          <p:spTgt spid="6"/>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2" presetClass="entr" presetSubtype="1"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0-#ppt_h/2"/>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750"/>
                                        <p:tgtEl>
                                          <p:spTgt spid="8"/>
                                        </p:tgtEl>
                                      </p:cBhvr>
                                    </p:animEffect>
                                    <p:anim calcmode="lin" valueType="num">
                                      <p:cBhvr>
                                        <p:cTn id="30" dur="750" fill="hold"/>
                                        <p:tgtEl>
                                          <p:spTgt spid="8"/>
                                        </p:tgtEl>
                                        <p:attrNameLst>
                                          <p:attrName>ppt_x</p:attrName>
                                        </p:attrNameLst>
                                      </p:cBhvr>
                                      <p:tavLst>
                                        <p:tav tm="0">
                                          <p:val>
                                            <p:strVal val="#ppt_x"/>
                                          </p:val>
                                        </p:tav>
                                        <p:tav tm="100000">
                                          <p:val>
                                            <p:strVal val="#ppt_x"/>
                                          </p:val>
                                        </p:tav>
                                      </p:tavLst>
                                    </p:anim>
                                    <p:anim calcmode="lin" valueType="num">
                                      <p:cBhvr>
                                        <p:cTn id="31" dur="750" fill="hold"/>
                                        <p:tgtEl>
                                          <p:spTgt spid="8"/>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1000"/>
                                        <p:tgtEl>
                                          <p:spTgt spid="9"/>
                                        </p:tgtEl>
                                      </p:cBhvr>
                                    </p:animEffect>
                                    <p:anim calcmode="lin" valueType="num">
                                      <p:cBhvr>
                                        <p:cTn id="35" dur="1000" fill="hold"/>
                                        <p:tgtEl>
                                          <p:spTgt spid="9"/>
                                        </p:tgtEl>
                                        <p:attrNameLst>
                                          <p:attrName>ppt_x</p:attrName>
                                        </p:attrNameLst>
                                      </p:cBhvr>
                                      <p:tavLst>
                                        <p:tav tm="0">
                                          <p:val>
                                            <p:strVal val="#ppt_x"/>
                                          </p:val>
                                        </p:tav>
                                        <p:tav tm="100000">
                                          <p:val>
                                            <p:strVal val="#ppt_x"/>
                                          </p:val>
                                        </p:tav>
                                      </p:tavLst>
                                    </p:anim>
                                    <p:anim calcmode="lin" valueType="num">
                                      <p:cBhvr>
                                        <p:cTn id="36" dur="1000" fill="hold"/>
                                        <p:tgtEl>
                                          <p:spTgt spid="9"/>
                                        </p:tgtEl>
                                        <p:attrNameLst>
                                          <p:attrName>ppt_y</p:attrName>
                                        </p:attrNameLst>
                                      </p:cBhvr>
                                      <p:tavLst>
                                        <p:tav tm="0">
                                          <p:val>
                                            <p:strVal val="#ppt_y-.1"/>
                                          </p:val>
                                        </p:tav>
                                        <p:tav tm="100000">
                                          <p:val>
                                            <p:strVal val="#ppt_y"/>
                                          </p:val>
                                        </p:tav>
                                      </p:tavLst>
                                    </p:anim>
                                  </p:childTnLst>
                                </p:cTn>
                              </p:par>
                            </p:childTnLst>
                          </p:cTn>
                        </p:par>
                        <p:par>
                          <p:cTn id="37" fill="hold">
                            <p:stCondLst>
                              <p:cond delay="1750"/>
                            </p:stCondLst>
                            <p:childTnLst>
                              <p:par>
                                <p:cTn id="38" presetID="2" presetClass="entr" presetSubtype="1" fill="hold" nodeType="after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additive="base">
                                        <p:cTn id="40" dur="500" fill="hold"/>
                                        <p:tgtEl>
                                          <p:spTgt spid="10"/>
                                        </p:tgtEl>
                                        <p:attrNameLst>
                                          <p:attrName>ppt_x</p:attrName>
                                        </p:attrNameLst>
                                      </p:cBhvr>
                                      <p:tavLst>
                                        <p:tav tm="0">
                                          <p:val>
                                            <p:strVal val="#ppt_x"/>
                                          </p:val>
                                        </p:tav>
                                        <p:tav tm="100000">
                                          <p:val>
                                            <p:strVal val="#ppt_x"/>
                                          </p:val>
                                        </p:tav>
                                      </p:tavLst>
                                    </p:anim>
                                    <p:anim calcmode="lin" valueType="num">
                                      <p:cBhvr additive="base">
                                        <p:cTn id="41" dur="500" fill="hold"/>
                                        <p:tgtEl>
                                          <p:spTgt spid="10"/>
                                        </p:tgtEl>
                                        <p:attrNameLst>
                                          <p:attrName>ppt_y</p:attrName>
                                        </p:attrNameLst>
                                      </p:cBhvr>
                                      <p:tavLst>
                                        <p:tav tm="0">
                                          <p:val>
                                            <p:strVal val="0-#ppt_h/2"/>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1000"/>
                                        <p:tgtEl>
                                          <p:spTgt spid="11"/>
                                        </p:tgtEl>
                                      </p:cBhvr>
                                    </p:animEffect>
                                    <p:anim calcmode="lin" valueType="num">
                                      <p:cBhvr>
                                        <p:cTn id="45" dur="1000" fill="hold"/>
                                        <p:tgtEl>
                                          <p:spTgt spid="11"/>
                                        </p:tgtEl>
                                        <p:attrNameLst>
                                          <p:attrName>ppt_x</p:attrName>
                                        </p:attrNameLst>
                                      </p:cBhvr>
                                      <p:tavLst>
                                        <p:tav tm="0">
                                          <p:val>
                                            <p:strVal val="#ppt_x"/>
                                          </p:val>
                                        </p:tav>
                                        <p:tav tm="100000">
                                          <p:val>
                                            <p:strVal val="#ppt_x"/>
                                          </p:val>
                                        </p:tav>
                                      </p:tavLst>
                                    </p:anim>
                                    <p:anim calcmode="lin" valueType="num">
                                      <p:cBhvr>
                                        <p:cTn id="46" dur="1000" fill="hold"/>
                                        <p:tgtEl>
                                          <p:spTgt spid="11"/>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1000"/>
                                        <p:tgtEl>
                                          <p:spTgt spid="12"/>
                                        </p:tgtEl>
                                      </p:cBhvr>
                                    </p:animEffect>
                                    <p:anim calcmode="lin" valueType="num">
                                      <p:cBhvr>
                                        <p:cTn id="50" dur="1000" fill="hold"/>
                                        <p:tgtEl>
                                          <p:spTgt spid="12"/>
                                        </p:tgtEl>
                                        <p:attrNameLst>
                                          <p:attrName>ppt_x</p:attrName>
                                        </p:attrNameLst>
                                      </p:cBhvr>
                                      <p:tavLst>
                                        <p:tav tm="0">
                                          <p:val>
                                            <p:strVal val="#ppt_x"/>
                                          </p:val>
                                        </p:tav>
                                        <p:tav tm="100000">
                                          <p:val>
                                            <p:strVal val="#ppt_x"/>
                                          </p:val>
                                        </p:tav>
                                      </p:tavLst>
                                    </p:anim>
                                    <p:anim calcmode="lin" valueType="num">
                                      <p:cBhvr>
                                        <p:cTn id="51" dur="1000" fill="hold"/>
                                        <p:tgtEl>
                                          <p:spTgt spid="12"/>
                                        </p:tgtEl>
                                        <p:attrNameLst>
                                          <p:attrName>ppt_y</p:attrName>
                                        </p:attrNameLst>
                                      </p:cBhvr>
                                      <p:tavLst>
                                        <p:tav tm="0">
                                          <p:val>
                                            <p:strVal val="#ppt_y-.1"/>
                                          </p:val>
                                        </p:tav>
                                        <p:tav tm="100000">
                                          <p:val>
                                            <p:strVal val="#ppt_y"/>
                                          </p:val>
                                        </p:tav>
                                      </p:tavLst>
                                    </p:anim>
                                  </p:childTnLst>
                                </p:cTn>
                              </p:par>
                            </p:childTnLst>
                          </p:cTn>
                        </p:par>
                        <p:par>
                          <p:cTn id="52" fill="hold">
                            <p:stCondLst>
                              <p:cond delay="2750"/>
                            </p:stCondLst>
                            <p:childTnLst>
                              <p:par>
                                <p:cTn id="53" presetID="2" presetClass="entr" presetSubtype="1"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additive="base">
                                        <p:cTn id="55" dur="500" fill="hold"/>
                                        <p:tgtEl>
                                          <p:spTgt spid="13"/>
                                        </p:tgtEl>
                                        <p:attrNameLst>
                                          <p:attrName>ppt_x</p:attrName>
                                        </p:attrNameLst>
                                      </p:cBhvr>
                                      <p:tavLst>
                                        <p:tav tm="0">
                                          <p:val>
                                            <p:strVal val="#ppt_x"/>
                                          </p:val>
                                        </p:tav>
                                        <p:tav tm="100000">
                                          <p:val>
                                            <p:strVal val="#ppt_x"/>
                                          </p:val>
                                        </p:tav>
                                      </p:tavLst>
                                    </p:anim>
                                    <p:anim calcmode="lin" valueType="num">
                                      <p:cBhvr additive="base">
                                        <p:cTn id="56" dur="500" fill="hold"/>
                                        <p:tgtEl>
                                          <p:spTgt spid="13"/>
                                        </p:tgtEl>
                                        <p:attrNameLst>
                                          <p:attrName>ppt_y</p:attrName>
                                        </p:attrNameLst>
                                      </p:cBhvr>
                                      <p:tavLst>
                                        <p:tav tm="0">
                                          <p:val>
                                            <p:strVal val="0-#ppt_h/2"/>
                                          </p:val>
                                        </p:tav>
                                        <p:tav tm="100000">
                                          <p:val>
                                            <p:strVal val="#ppt_y"/>
                                          </p:val>
                                        </p:tav>
                                      </p:tavLst>
                                    </p:anim>
                                  </p:childTnLst>
                                </p:cTn>
                              </p:par>
                              <p:par>
                                <p:cTn id="57" presetID="47"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750"/>
                                        <p:tgtEl>
                                          <p:spTgt spid="14"/>
                                        </p:tgtEl>
                                      </p:cBhvr>
                                    </p:animEffect>
                                    <p:anim calcmode="lin" valueType="num">
                                      <p:cBhvr>
                                        <p:cTn id="60" dur="750" fill="hold"/>
                                        <p:tgtEl>
                                          <p:spTgt spid="14"/>
                                        </p:tgtEl>
                                        <p:attrNameLst>
                                          <p:attrName>ppt_x</p:attrName>
                                        </p:attrNameLst>
                                      </p:cBhvr>
                                      <p:tavLst>
                                        <p:tav tm="0">
                                          <p:val>
                                            <p:strVal val="#ppt_x"/>
                                          </p:val>
                                        </p:tav>
                                        <p:tav tm="100000">
                                          <p:val>
                                            <p:strVal val="#ppt_x"/>
                                          </p:val>
                                        </p:tav>
                                      </p:tavLst>
                                    </p:anim>
                                    <p:anim calcmode="lin" valueType="num">
                                      <p:cBhvr>
                                        <p:cTn id="61" dur="750" fill="hold"/>
                                        <p:tgtEl>
                                          <p:spTgt spid="14"/>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15"/>
                                        </p:tgtEl>
                                        <p:attrNameLst>
                                          <p:attrName>style.visibility</p:attrName>
                                        </p:attrNameLst>
                                      </p:cBhvr>
                                      <p:to>
                                        <p:strVal val="visible"/>
                                      </p:to>
                                    </p:set>
                                    <p:animEffect transition="in" filter="fade">
                                      <p:cBhvr>
                                        <p:cTn id="64" dur="750"/>
                                        <p:tgtEl>
                                          <p:spTgt spid="15"/>
                                        </p:tgtEl>
                                      </p:cBhvr>
                                    </p:animEffect>
                                    <p:anim calcmode="lin" valueType="num">
                                      <p:cBhvr>
                                        <p:cTn id="65" dur="750" fill="hold"/>
                                        <p:tgtEl>
                                          <p:spTgt spid="15"/>
                                        </p:tgtEl>
                                        <p:attrNameLst>
                                          <p:attrName>ppt_x</p:attrName>
                                        </p:attrNameLst>
                                      </p:cBhvr>
                                      <p:tavLst>
                                        <p:tav tm="0">
                                          <p:val>
                                            <p:strVal val="#ppt_x"/>
                                          </p:val>
                                        </p:tav>
                                        <p:tav tm="100000">
                                          <p:val>
                                            <p:strVal val="#ppt_x"/>
                                          </p:val>
                                        </p:tav>
                                      </p:tavLst>
                                    </p:anim>
                                    <p:anim calcmode="lin" valueType="num">
                                      <p:cBhvr>
                                        <p:cTn id="66" dur="75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6" grpId="0" animBg="1"/>
      <p:bldP spid="8" grpId="0" animBg="1"/>
      <p:bldP spid="9" grpId="0" animBg="1"/>
      <p:bldP spid="11" grpId="0" animBg="1"/>
      <p:bldP spid="12"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0"/>
          <p:cNvSpPr/>
          <p:nvPr/>
        </p:nvSpPr>
        <p:spPr>
          <a:xfrm>
            <a:off x="682053" y="858349"/>
            <a:ext cx="7627383" cy="823315"/>
          </a:xfrm>
          <a:prstGeom prst="rect">
            <a:avLst/>
          </a:prstGeom>
          <a:noFill/>
          <a:ln/>
        </p:spPr>
        <p:txBody>
          <a:bodyPr wrap="square" lIns="0" tIns="0" rIns="0" bIns="0" rtlCol="0" anchor="t"/>
          <a:lstStyle/>
          <a:p>
            <a:pPr>
              <a:lnSpc>
                <a:spcPts val="5600"/>
              </a:lnSpc>
            </a:pPr>
            <a:r>
              <a:rPr lang="en-US" sz="4451" b="1" dirty="0">
                <a:solidFill>
                  <a:srgbClr val="7068F4"/>
                </a:solidFill>
                <a:latin typeface="Barlow Bold" pitchFamily="34" charset="0"/>
                <a:ea typeface="Barlow Bold" pitchFamily="34" charset="-122"/>
                <a:cs typeface="Barlow Bold" pitchFamily="34" charset="-120"/>
              </a:rPr>
              <a:t>Literature Review</a:t>
            </a:r>
            <a:endParaRPr lang="en-US" sz="4451" dirty="0"/>
          </a:p>
        </p:txBody>
      </p:sp>
      <p:sp>
        <p:nvSpPr>
          <p:cNvPr id="15" name="Text 9"/>
          <p:cNvSpPr/>
          <p:nvPr/>
        </p:nvSpPr>
        <p:spPr>
          <a:xfrm>
            <a:off x="682053" y="1948722"/>
            <a:ext cx="13476157" cy="6085031"/>
          </a:xfrm>
          <a:prstGeom prst="rect">
            <a:avLst/>
          </a:prstGeom>
          <a:noFill/>
          <a:ln/>
        </p:spPr>
        <p:txBody>
          <a:bodyPr wrap="square" lIns="0" tIns="0" rIns="0" bIns="0" rtlCol="0" anchor="t"/>
          <a:lstStyle/>
          <a:p>
            <a:pPr algn="justLow">
              <a:lnSpc>
                <a:spcPct val="150000"/>
              </a:lnSpc>
            </a:pPr>
            <a:r>
              <a:rPr lang="en-US" sz="2800" dirty="0">
                <a:solidFill>
                  <a:srgbClr val="272525"/>
                </a:solidFill>
                <a:latin typeface="Arial" panose="020B0604020202020204" pitchFamily="34" charset="0"/>
                <a:ea typeface="Montserrat" pitchFamily="34" charset="-122"/>
                <a:cs typeface="Arial" panose="020B0604020202020204" pitchFamily="34" charset="0"/>
              </a:rPr>
              <a:t>The Development Of Hearing Aids Can Be Divided Into Seven Eras: Palm Collecting, Carbon, Vacuum Tube, Transistor, Integrated Circuit, Microprocessor, And Digital Hearing Aid</a:t>
            </a:r>
            <a:r>
              <a:rPr lang="ar-IQ" sz="2800" dirty="0">
                <a:solidFill>
                  <a:srgbClr val="272525"/>
                </a:solidFill>
                <a:latin typeface="Arial" panose="020B0604020202020204" pitchFamily="34" charset="0"/>
                <a:ea typeface="Montserrat" pitchFamily="34" charset="-122"/>
                <a:cs typeface="Arial" panose="020B0604020202020204" pitchFamily="34" charset="0"/>
              </a:rPr>
              <a:t> </a:t>
            </a:r>
            <a:r>
              <a:rPr lang="en-US" sz="2800" dirty="0">
                <a:solidFill>
                  <a:srgbClr val="272525"/>
                </a:solidFill>
                <a:latin typeface="Arial" panose="020B0604020202020204" pitchFamily="34" charset="0"/>
                <a:ea typeface="Montserrat" pitchFamily="34" charset="-122"/>
                <a:cs typeface="Arial" panose="020B0604020202020204" pitchFamily="34" charset="0"/>
              </a:rPr>
              <a:t>.</a:t>
            </a:r>
            <a:r>
              <a:rPr lang="ar-IQ" sz="2800" dirty="0">
                <a:solidFill>
                  <a:srgbClr val="272525"/>
                </a:solidFill>
                <a:latin typeface="Arial" panose="020B0604020202020204" pitchFamily="34" charset="0"/>
                <a:ea typeface="Montserrat" pitchFamily="34" charset="-122"/>
                <a:cs typeface="Arial" panose="020B0604020202020204" pitchFamily="34" charset="0"/>
              </a:rPr>
              <a:t> </a:t>
            </a:r>
            <a:r>
              <a:rPr lang="en-US" sz="2800" dirty="0">
                <a:solidFill>
                  <a:srgbClr val="272525"/>
                </a:solidFill>
                <a:latin typeface="Arial" panose="020B0604020202020204" pitchFamily="34" charset="0"/>
                <a:ea typeface="Montserrat" pitchFamily="34" charset="-122"/>
                <a:cs typeface="Arial" panose="020B0604020202020204" pitchFamily="34" charset="0"/>
              </a:rPr>
              <a:t>In Recent Years, Programmable And Digital Aids Have Emerged, Yet Their Cost And Complexity Remain High. Projects Using Arduino Exist (Resaaw, Alarm For Deaf</a:t>
            </a:r>
            <a:r>
              <a:rPr lang="ar-IQ" sz="2800" dirty="0">
                <a:solidFill>
                  <a:srgbClr val="272525"/>
                </a:solidFill>
                <a:latin typeface="Arial" panose="020B0604020202020204" pitchFamily="34" charset="0"/>
                <a:ea typeface="Montserrat" pitchFamily="34" charset="-122"/>
                <a:cs typeface="Arial" panose="020B0604020202020204" pitchFamily="34" charset="0"/>
              </a:rPr>
              <a:t> </a:t>
            </a:r>
            <a:r>
              <a:rPr lang="en-US" sz="2800" dirty="0">
                <a:solidFill>
                  <a:srgbClr val="272525"/>
                </a:solidFill>
                <a:latin typeface="Arial" panose="020B0604020202020204" pitchFamily="34" charset="0"/>
                <a:ea typeface="Montserrat" pitchFamily="34" charset="-122"/>
                <a:cs typeface="Arial" panose="020B0604020202020204" pitchFamily="34" charset="0"/>
              </a:rPr>
              <a:t>,</a:t>
            </a:r>
            <a:r>
              <a:rPr lang="ar-IQ" sz="2800" dirty="0">
                <a:solidFill>
                  <a:srgbClr val="272525"/>
                </a:solidFill>
                <a:latin typeface="Arial" panose="020B0604020202020204" pitchFamily="34" charset="0"/>
                <a:ea typeface="Montserrat" pitchFamily="34" charset="-122"/>
                <a:cs typeface="Arial" panose="020B0604020202020204" pitchFamily="34" charset="0"/>
              </a:rPr>
              <a:t> </a:t>
            </a:r>
            <a:r>
              <a:rPr lang="en-US" sz="2800" dirty="0">
                <a:solidFill>
                  <a:srgbClr val="272525"/>
                </a:solidFill>
                <a:latin typeface="Arial" panose="020B0604020202020204" pitchFamily="34" charset="0"/>
                <a:ea typeface="Montserrat" pitchFamily="34" charset="-122"/>
                <a:cs typeface="Arial" panose="020B0604020202020204" pitchFamily="34" charset="0"/>
              </a:rPr>
              <a:t>audiometer</a:t>
            </a:r>
            <a:r>
              <a:rPr lang="ar-IQ" sz="2800" dirty="0">
                <a:solidFill>
                  <a:srgbClr val="272525"/>
                </a:solidFill>
                <a:latin typeface="Arial" panose="020B0604020202020204" pitchFamily="34" charset="0"/>
                <a:ea typeface="Montserrat" pitchFamily="34" charset="-122"/>
                <a:cs typeface="Arial" panose="020B0604020202020204" pitchFamily="34" charset="0"/>
              </a:rPr>
              <a:t> </a:t>
            </a:r>
            <a:r>
              <a:rPr lang="en-US" sz="2800" dirty="0">
                <a:solidFill>
                  <a:srgbClr val="272525"/>
                </a:solidFill>
                <a:latin typeface="Arial" panose="020B0604020202020204" pitchFamily="34" charset="0"/>
                <a:ea typeface="Montserrat" pitchFamily="34" charset="-122"/>
                <a:cs typeface="Arial" panose="020B0604020202020204" pitchFamily="34" charset="0"/>
              </a:rPr>
              <a:t>), But Low-cost Hearing Aids Have Not Been Addressed With Arduino.</a:t>
            </a:r>
            <a:endParaRPr lang="en-US" sz="2800" dirty="0">
              <a:latin typeface="Arial" panose="020B0604020202020204" pitchFamily="34" charset="0"/>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up)">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1" nodeType="clickEffect">
                                  <p:stCondLst>
                                    <p:cond delay="0"/>
                                  </p:stCondLst>
                                  <p:childTnLst>
                                    <p:animEffect transition="out" filter="fade">
                                      <p:cBhvr>
                                        <p:cTn id="15" dur="500"/>
                                        <p:tgtEl>
                                          <p:spTgt spid="15"/>
                                        </p:tgtEl>
                                      </p:cBhvr>
                                    </p:animEffect>
                                    <p:set>
                                      <p:cBhvr>
                                        <p:cTn id="1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5" grpId="0" animBg="1"/>
      <p:bldP spid="1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p:cNvPicPr>
            <a:picLocks noChangeAspect="1"/>
          </p:cNvPicPr>
          <p:nvPr/>
        </p:nvPicPr>
        <p:blipFill>
          <a:blip r:embed="rId3"/>
          <a:srcRect/>
          <a:stretch/>
        </p:blipFill>
        <p:spPr>
          <a:xfrm>
            <a:off x="406262" y="2687487"/>
            <a:ext cx="7480091" cy="4555410"/>
          </a:xfrm>
          <a:prstGeom prst="rect">
            <a:avLst/>
          </a:prstGeom>
        </p:spPr>
      </p:pic>
      <p:sp>
        <p:nvSpPr>
          <p:cNvPr id="3" name="Text 0"/>
          <p:cNvSpPr/>
          <p:nvPr/>
        </p:nvSpPr>
        <p:spPr>
          <a:xfrm>
            <a:off x="501949" y="865195"/>
            <a:ext cx="7627383" cy="823315"/>
          </a:xfrm>
          <a:prstGeom prst="rect">
            <a:avLst/>
          </a:prstGeom>
          <a:noFill/>
          <a:ln/>
        </p:spPr>
        <p:txBody>
          <a:bodyPr wrap="square" lIns="0" tIns="0" rIns="0" bIns="0" rtlCol="0" anchor="t"/>
          <a:lstStyle/>
          <a:p>
            <a:pPr>
              <a:lnSpc>
                <a:spcPts val="5600"/>
              </a:lnSpc>
            </a:pPr>
            <a:r>
              <a:rPr lang="en-US" sz="4451" b="1" dirty="0">
                <a:solidFill>
                  <a:srgbClr val="7068F4"/>
                </a:solidFill>
                <a:latin typeface="Barlow Bold" pitchFamily="34" charset="0"/>
                <a:ea typeface="Barlow Bold" pitchFamily="34" charset="-122"/>
                <a:cs typeface="Barlow Bold" pitchFamily="34" charset="-120"/>
              </a:rPr>
              <a:t>Literature Review</a:t>
            </a:r>
            <a:endParaRPr lang="en-US" sz="4451" dirty="0"/>
          </a:p>
        </p:txBody>
      </p:sp>
      <p:pic>
        <p:nvPicPr>
          <p:cNvPr id="17" name="Picture 16">
            <a:extLst>
              <a:ext uri="{FF2B5EF4-FFF2-40B4-BE49-F238E27FC236}">
                <a16:creationId xmlns:a16="http://schemas.microsoft.com/office/drawing/2014/main" id="{1A23AB0B-14DE-549F-1831-C925583A7318}"/>
              </a:ext>
            </a:extLst>
          </p:cNvPr>
          <p:cNvPicPr>
            <a:picLocks noChangeAspect="1"/>
          </p:cNvPicPr>
          <p:nvPr/>
        </p:nvPicPr>
        <p:blipFill>
          <a:blip r:embed="rId4"/>
          <a:stretch>
            <a:fillRect/>
          </a:stretch>
        </p:blipFill>
        <p:spPr>
          <a:xfrm>
            <a:off x="3268619" y="2687487"/>
            <a:ext cx="8093161" cy="4555410"/>
          </a:xfrm>
          <a:prstGeom prst="rect">
            <a:avLst/>
          </a:prstGeom>
        </p:spPr>
      </p:pic>
      <p:pic>
        <p:nvPicPr>
          <p:cNvPr id="19" name="Picture 18">
            <a:extLst>
              <a:ext uri="{FF2B5EF4-FFF2-40B4-BE49-F238E27FC236}">
                <a16:creationId xmlns:a16="http://schemas.microsoft.com/office/drawing/2014/main" id="{39AFBF2B-9C68-5BE4-43D3-7775402B270E}"/>
              </a:ext>
            </a:extLst>
          </p:cNvPr>
          <p:cNvPicPr>
            <a:picLocks noChangeAspect="1"/>
          </p:cNvPicPr>
          <p:nvPr/>
        </p:nvPicPr>
        <p:blipFill>
          <a:blip r:embed="rId5"/>
          <a:stretch>
            <a:fillRect/>
          </a:stretch>
        </p:blipFill>
        <p:spPr>
          <a:xfrm>
            <a:off x="8579312" y="2648132"/>
            <a:ext cx="6051089" cy="4555410"/>
          </a:xfrm>
          <a:prstGeom prst="rect">
            <a:avLst/>
          </a:prstGeom>
        </p:spPr>
      </p:pic>
      <p:sp>
        <p:nvSpPr>
          <p:cNvPr id="4" name="TextBox 3">
            <a:extLst>
              <a:ext uri="{FF2B5EF4-FFF2-40B4-BE49-F238E27FC236}">
                <a16:creationId xmlns:a16="http://schemas.microsoft.com/office/drawing/2014/main" id="{69EDD0BF-14FE-EFCA-DDB0-C42E32FE78CE}"/>
              </a:ext>
            </a:extLst>
          </p:cNvPr>
          <p:cNvSpPr txBox="1"/>
          <p:nvPr/>
        </p:nvSpPr>
        <p:spPr>
          <a:xfrm flipH="1">
            <a:off x="2443395" y="7282252"/>
            <a:ext cx="4122296"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Resaaw</a:t>
            </a:r>
          </a:p>
        </p:txBody>
      </p:sp>
      <p:sp>
        <p:nvSpPr>
          <p:cNvPr id="5" name="TextBox 4">
            <a:extLst>
              <a:ext uri="{FF2B5EF4-FFF2-40B4-BE49-F238E27FC236}">
                <a16:creationId xmlns:a16="http://schemas.microsoft.com/office/drawing/2014/main" id="{1A760D56-A9D9-7C9B-4DC3-82A2BA57B357}"/>
              </a:ext>
            </a:extLst>
          </p:cNvPr>
          <p:cNvSpPr txBox="1"/>
          <p:nvPr/>
        </p:nvSpPr>
        <p:spPr>
          <a:xfrm>
            <a:off x="5039166" y="7282252"/>
            <a:ext cx="6051089"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Alarm For Deaf people </a:t>
            </a:r>
          </a:p>
        </p:txBody>
      </p:sp>
      <p:sp>
        <p:nvSpPr>
          <p:cNvPr id="6" name="TextBox 5">
            <a:extLst>
              <a:ext uri="{FF2B5EF4-FFF2-40B4-BE49-F238E27FC236}">
                <a16:creationId xmlns:a16="http://schemas.microsoft.com/office/drawing/2014/main" id="{725DE9EA-0F3F-17D1-07C1-E33776D7BA1B}"/>
              </a:ext>
            </a:extLst>
          </p:cNvPr>
          <p:cNvSpPr txBox="1"/>
          <p:nvPr/>
        </p:nvSpPr>
        <p:spPr>
          <a:xfrm>
            <a:off x="9732612" y="7242897"/>
            <a:ext cx="3972393" cy="523220"/>
          </a:xfrm>
          <a:prstGeom prst="rect">
            <a:avLst/>
          </a:prstGeom>
          <a:noFill/>
        </p:spPr>
        <p:txBody>
          <a:bodyPr wrap="square" rtlCol="0">
            <a:spAutoFit/>
          </a:bodyPr>
          <a:lstStyle/>
          <a:p>
            <a:r>
              <a:rPr lang="en-US" sz="2800" b="1" dirty="0">
                <a:latin typeface="Arial" panose="020B0604020202020204" pitchFamily="34" charset="0"/>
                <a:cs typeface="Arial" panose="020B0604020202020204" pitchFamily="34" charset="0"/>
              </a:rPr>
              <a:t> audiometer </a:t>
            </a:r>
          </a:p>
        </p:txBody>
      </p:sp>
    </p:spTree>
    <p:extLst>
      <p:ext uri="{BB962C8B-B14F-4D97-AF65-F5344CB8AC3E}">
        <p14:creationId xmlns:p14="http://schemas.microsoft.com/office/powerpoint/2010/main" val="41676690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2" presetClass="entr" presetSubtype="1" fill="hold" grpId="0" nodeType="withEffect">
                                  <p:stCondLst>
                                    <p:cond delay="25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1000"/>
                                        <p:tgtEl>
                                          <p:spTgt spid="4"/>
                                        </p:tgtEl>
                                      </p:cBhvr>
                                    </p:animEffect>
                                  </p:childTnLst>
                                </p:cTn>
                              </p:par>
                              <p:par>
                                <p:cTn id="11" presetID="10" presetClass="exit" presetSubtype="0" fill="hold" nodeType="withEffect">
                                  <p:stCondLst>
                                    <p:cond delay="750"/>
                                  </p:stCondLst>
                                  <p:childTnLst>
                                    <p:animEffect transition="out" filter="fade">
                                      <p:cBhvr>
                                        <p:cTn id="12" dur="1000"/>
                                        <p:tgtEl>
                                          <p:spTgt spid="2"/>
                                        </p:tgtEl>
                                      </p:cBhvr>
                                    </p:animEffect>
                                    <p:set>
                                      <p:cBhvr>
                                        <p:cTn id="13" dur="1" fill="hold">
                                          <p:stCondLst>
                                            <p:cond delay="999"/>
                                          </p:stCondLst>
                                        </p:cTn>
                                        <p:tgtEl>
                                          <p:spTgt spid="2"/>
                                        </p:tgtEl>
                                        <p:attrNameLst>
                                          <p:attrName>style.visibility</p:attrName>
                                        </p:attrNameLst>
                                      </p:cBhvr>
                                      <p:to>
                                        <p:strVal val="hidden"/>
                                      </p:to>
                                    </p:set>
                                  </p:childTnLst>
                                </p:cTn>
                              </p:par>
                              <p:par>
                                <p:cTn id="14" presetID="10" presetClass="exit" presetSubtype="0" fill="hold" grpId="1" nodeType="withEffect">
                                  <p:stCondLst>
                                    <p:cond delay="500"/>
                                  </p:stCondLst>
                                  <p:childTnLst>
                                    <p:animEffect transition="out" filter="fade">
                                      <p:cBhvr>
                                        <p:cTn id="15" dur="1250"/>
                                        <p:tgtEl>
                                          <p:spTgt spid="4"/>
                                        </p:tgtEl>
                                      </p:cBhvr>
                                    </p:animEffect>
                                    <p:set>
                                      <p:cBhvr>
                                        <p:cTn id="16" dur="1" fill="hold">
                                          <p:stCondLst>
                                            <p:cond delay="1249"/>
                                          </p:stCondLst>
                                        </p:cTn>
                                        <p:tgtEl>
                                          <p:spTgt spid="4"/>
                                        </p:tgtEl>
                                        <p:attrNameLst>
                                          <p:attrName>style.visibility</p:attrName>
                                        </p:attrNameLst>
                                      </p:cBhvr>
                                      <p:to>
                                        <p:strVal val="hidden"/>
                                      </p:to>
                                    </p:set>
                                  </p:childTnLst>
                                </p:cTn>
                              </p:par>
                            </p:childTnLst>
                          </p:cTn>
                        </p:par>
                        <p:par>
                          <p:cTn id="17" fill="hold">
                            <p:stCondLst>
                              <p:cond delay="1750"/>
                            </p:stCondLst>
                            <p:childTnLst>
                              <p:par>
                                <p:cTn id="18" presetID="10" presetClass="entr" presetSubtype="0" fill="hold" nodeType="afterEffect">
                                  <p:stCondLst>
                                    <p:cond delay="25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1000"/>
                                        <p:tgtEl>
                                          <p:spTgt spid="17"/>
                                        </p:tgtEl>
                                      </p:cBhvr>
                                    </p:animEffect>
                                  </p:childTnLst>
                                </p:cTn>
                              </p:par>
                              <p:par>
                                <p:cTn id="21" presetID="22" presetClass="entr" presetSubtype="1" fill="hold" grpId="0" nodeType="withEffect">
                                  <p:stCondLst>
                                    <p:cond delay="250"/>
                                  </p:stCondLst>
                                  <p:childTnLst>
                                    <p:set>
                                      <p:cBhvr>
                                        <p:cTn id="22" dur="1" fill="hold">
                                          <p:stCondLst>
                                            <p:cond delay="0"/>
                                          </p:stCondLst>
                                        </p:cTn>
                                        <p:tgtEl>
                                          <p:spTgt spid="5"/>
                                        </p:tgtEl>
                                        <p:attrNameLst>
                                          <p:attrName>style.visibility</p:attrName>
                                        </p:attrNameLst>
                                      </p:cBhvr>
                                      <p:to>
                                        <p:strVal val="visible"/>
                                      </p:to>
                                    </p:set>
                                    <p:animEffect transition="in" filter="wipe(up)">
                                      <p:cBhvr>
                                        <p:cTn id="23" dur="1000"/>
                                        <p:tgtEl>
                                          <p:spTgt spid="5"/>
                                        </p:tgtEl>
                                      </p:cBhvr>
                                    </p:animEffect>
                                  </p:childTnLst>
                                </p:cTn>
                              </p:par>
                            </p:childTnLst>
                          </p:cTn>
                        </p:par>
                        <p:par>
                          <p:cTn id="24" fill="hold">
                            <p:stCondLst>
                              <p:cond delay="3000"/>
                            </p:stCondLst>
                            <p:childTnLst>
                              <p:par>
                                <p:cTn id="25" presetID="10" presetClass="exit" presetSubtype="0" fill="hold" nodeType="afterEffect">
                                  <p:stCondLst>
                                    <p:cond delay="250"/>
                                  </p:stCondLst>
                                  <p:childTnLst>
                                    <p:animEffect transition="out" filter="fade">
                                      <p:cBhvr>
                                        <p:cTn id="26" dur="1000"/>
                                        <p:tgtEl>
                                          <p:spTgt spid="17"/>
                                        </p:tgtEl>
                                      </p:cBhvr>
                                    </p:animEffect>
                                    <p:set>
                                      <p:cBhvr>
                                        <p:cTn id="27" dur="1" fill="hold">
                                          <p:stCondLst>
                                            <p:cond delay="999"/>
                                          </p:stCondLst>
                                        </p:cTn>
                                        <p:tgtEl>
                                          <p:spTgt spid="17"/>
                                        </p:tgtEl>
                                        <p:attrNameLst>
                                          <p:attrName>style.visibility</p:attrName>
                                        </p:attrNameLst>
                                      </p:cBhvr>
                                      <p:to>
                                        <p:strVal val="hidden"/>
                                      </p:to>
                                    </p:set>
                                  </p:childTnLst>
                                </p:cTn>
                              </p:par>
                              <p:par>
                                <p:cTn id="28" presetID="22" presetClass="exit" presetSubtype="4" fill="hold" grpId="1" nodeType="withEffect">
                                  <p:stCondLst>
                                    <p:cond delay="250"/>
                                  </p:stCondLst>
                                  <p:childTnLst>
                                    <p:animEffect transition="out" filter="wipe(down)">
                                      <p:cBhvr>
                                        <p:cTn id="29" dur="1000"/>
                                        <p:tgtEl>
                                          <p:spTgt spid="5"/>
                                        </p:tgtEl>
                                      </p:cBhvr>
                                    </p:animEffect>
                                    <p:set>
                                      <p:cBhvr>
                                        <p:cTn id="30" dur="1" fill="hold">
                                          <p:stCondLst>
                                            <p:cond delay="999"/>
                                          </p:stCondLst>
                                        </p:cTn>
                                        <p:tgtEl>
                                          <p:spTgt spid="5"/>
                                        </p:tgtEl>
                                        <p:attrNameLst>
                                          <p:attrName>style.visibility</p:attrName>
                                        </p:attrNameLst>
                                      </p:cBhvr>
                                      <p:to>
                                        <p:strVal val="hidden"/>
                                      </p:to>
                                    </p:set>
                                  </p:childTnLst>
                                </p:cTn>
                              </p:par>
                            </p:childTnLst>
                          </p:cTn>
                        </p:par>
                        <p:par>
                          <p:cTn id="31" fill="hold">
                            <p:stCondLst>
                              <p:cond delay="4250"/>
                            </p:stCondLst>
                            <p:childTnLst>
                              <p:par>
                                <p:cTn id="32" presetID="10" presetClass="entr" presetSubtype="0" fill="hold" nodeType="afterEffect">
                                  <p:stCondLst>
                                    <p:cond delay="25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childTnLst>
                                </p:cTn>
                              </p:par>
                              <p:par>
                                <p:cTn id="35" presetID="22" presetClass="entr" presetSubtype="1" fill="hold" grpId="0" nodeType="withEffect">
                                  <p:stCondLst>
                                    <p:cond delay="250"/>
                                  </p:stCondLst>
                                  <p:childTnLst>
                                    <p:set>
                                      <p:cBhvr>
                                        <p:cTn id="36" dur="1" fill="hold">
                                          <p:stCondLst>
                                            <p:cond delay="0"/>
                                          </p:stCondLst>
                                        </p:cTn>
                                        <p:tgtEl>
                                          <p:spTgt spid="6"/>
                                        </p:tgtEl>
                                        <p:attrNameLst>
                                          <p:attrName>style.visibility</p:attrName>
                                        </p:attrNameLst>
                                      </p:cBhvr>
                                      <p:to>
                                        <p:strVal val="visible"/>
                                      </p:to>
                                    </p:set>
                                    <p:animEffect transition="in" filter="wipe(up)">
                                      <p:cBhvr>
                                        <p:cTn id="37" dur="1000"/>
                                        <p:tgtEl>
                                          <p:spTgt spid="6"/>
                                        </p:tgtEl>
                                      </p:cBhvr>
                                    </p:animEffect>
                                  </p:childTnLst>
                                </p:cTn>
                              </p:par>
                            </p:childTnLst>
                          </p:cTn>
                        </p:par>
                        <p:par>
                          <p:cTn id="38" fill="hold">
                            <p:stCondLst>
                              <p:cond delay="5500"/>
                            </p:stCondLst>
                            <p:childTnLst>
                              <p:par>
                                <p:cTn id="39" presetID="10" presetClass="exit" presetSubtype="0" fill="hold" nodeType="afterEffect">
                                  <p:stCondLst>
                                    <p:cond delay="250"/>
                                  </p:stCondLst>
                                  <p:childTnLst>
                                    <p:animEffect transition="out" filter="fade">
                                      <p:cBhvr>
                                        <p:cTn id="40" dur="1000"/>
                                        <p:tgtEl>
                                          <p:spTgt spid="19"/>
                                        </p:tgtEl>
                                      </p:cBhvr>
                                    </p:animEffect>
                                    <p:set>
                                      <p:cBhvr>
                                        <p:cTn id="41" dur="1" fill="hold">
                                          <p:stCondLst>
                                            <p:cond delay="999"/>
                                          </p:stCondLst>
                                        </p:cTn>
                                        <p:tgtEl>
                                          <p:spTgt spid="19"/>
                                        </p:tgtEl>
                                        <p:attrNameLst>
                                          <p:attrName>style.visibility</p:attrName>
                                        </p:attrNameLst>
                                      </p:cBhvr>
                                      <p:to>
                                        <p:strVal val="hidden"/>
                                      </p:to>
                                    </p:set>
                                  </p:childTnLst>
                                </p:cTn>
                              </p:par>
                              <p:par>
                                <p:cTn id="42" presetID="22" presetClass="exit" presetSubtype="4" fill="hold" grpId="1" nodeType="withEffect">
                                  <p:stCondLst>
                                    <p:cond delay="250"/>
                                  </p:stCondLst>
                                  <p:childTnLst>
                                    <p:animEffect transition="out" filter="wipe(down)">
                                      <p:cBhvr>
                                        <p:cTn id="43" dur="1000"/>
                                        <p:tgtEl>
                                          <p:spTgt spid="6"/>
                                        </p:tgtEl>
                                      </p:cBhvr>
                                    </p:animEffect>
                                    <p:set>
                                      <p:cBhvr>
                                        <p:cTn id="44"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P spid="6" grpId="0"/>
      <p:bldP spid="6" grpId="1"/>
    </p:bldLst>
  </p:timing>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3501510" y="602141"/>
            <a:ext cx="9031724" cy="712708"/>
          </a:xfrm>
          <a:prstGeom prst="rect">
            <a:avLst/>
          </a:prstGeom>
          <a:noFill/>
          <a:ln/>
        </p:spPr>
        <p:txBody>
          <a:bodyPr wrap="none" lIns="0" tIns="0" rIns="0" bIns="0" rtlCol="0" anchor="t"/>
          <a:lstStyle/>
          <a:p>
            <a:pPr>
              <a:lnSpc>
                <a:spcPts val="5600"/>
              </a:lnSpc>
            </a:pPr>
            <a:r>
              <a:rPr lang="en-US" sz="4451" b="1" dirty="0">
                <a:solidFill>
                  <a:srgbClr val="7068F4"/>
                </a:solidFill>
                <a:latin typeface="Barlow Bold" pitchFamily="34" charset="0"/>
                <a:ea typeface="Barlow Bold" pitchFamily="34" charset="-122"/>
                <a:cs typeface="Barlow Bold" pitchFamily="34" charset="-120"/>
              </a:rPr>
              <a:t> Design Of The Hearing Aid </a:t>
            </a:r>
            <a:r>
              <a:rPr lang="ar-IQ" sz="4451" b="1" dirty="0">
                <a:solidFill>
                  <a:srgbClr val="7068F4"/>
                </a:solidFill>
                <a:latin typeface="Barlow Bold" pitchFamily="34" charset="0"/>
                <a:ea typeface="Barlow Bold" pitchFamily="34" charset="-122"/>
                <a:cs typeface="Barlow Bold" pitchFamily="34" charset="-120"/>
              </a:rPr>
              <a:t> </a:t>
            </a:r>
            <a:endParaRPr lang="en-US" sz="4451" dirty="0"/>
          </a:p>
        </p:txBody>
      </p:sp>
      <p:pic>
        <p:nvPicPr>
          <p:cNvPr id="4" name="Image 0"/>
          <p:cNvPicPr>
            <a:picLocks noChangeAspect="1"/>
          </p:cNvPicPr>
          <p:nvPr/>
        </p:nvPicPr>
        <p:blipFill>
          <a:blip r:embed="rId3"/>
          <a:srcRect/>
          <a:stretch/>
        </p:blipFill>
        <p:spPr>
          <a:xfrm>
            <a:off x="2647165" y="2732091"/>
            <a:ext cx="1789653" cy="2146852"/>
          </a:xfrm>
          <a:prstGeom prst="rect">
            <a:avLst/>
          </a:prstGeom>
        </p:spPr>
      </p:pic>
      <p:sp>
        <p:nvSpPr>
          <p:cNvPr id="5" name="Text 2"/>
          <p:cNvSpPr/>
          <p:nvPr/>
        </p:nvSpPr>
        <p:spPr>
          <a:xfrm>
            <a:off x="2954162" y="4974485"/>
            <a:ext cx="2850713" cy="356235"/>
          </a:xfrm>
          <a:prstGeom prst="rect">
            <a:avLst/>
          </a:prstGeom>
          <a:noFill/>
          <a:ln/>
        </p:spPr>
        <p:txBody>
          <a:bodyPr wrap="none" lIns="0" tIns="0" rIns="0" bIns="0" rtlCol="0" anchor="t"/>
          <a:lstStyle/>
          <a:p>
            <a:pPr>
              <a:lnSpc>
                <a:spcPts val="2800"/>
              </a:lnSpc>
            </a:pPr>
            <a:r>
              <a:rPr lang="en-US" sz="2400" b="1" dirty="0">
                <a:solidFill>
                  <a:srgbClr val="272525"/>
                </a:solidFill>
                <a:latin typeface="Barlow Bold" pitchFamily="34" charset="0"/>
                <a:ea typeface="Barlow Bold" pitchFamily="34" charset="-122"/>
                <a:cs typeface="Barlow Bold" pitchFamily="34" charset="-120"/>
              </a:rPr>
              <a:t>ATtiny85</a:t>
            </a:r>
            <a:endParaRPr lang="en-US" sz="2400" dirty="0"/>
          </a:p>
        </p:txBody>
      </p:sp>
      <p:sp>
        <p:nvSpPr>
          <p:cNvPr id="6" name="Text 3"/>
          <p:cNvSpPr/>
          <p:nvPr/>
        </p:nvSpPr>
        <p:spPr>
          <a:xfrm>
            <a:off x="2237510" y="5390639"/>
            <a:ext cx="2933279" cy="1676416"/>
          </a:xfrm>
          <a:prstGeom prst="rect">
            <a:avLst/>
          </a:prstGeom>
          <a:noFill/>
          <a:ln/>
        </p:spPr>
        <p:txBody>
          <a:bodyPr wrap="none" lIns="0" tIns="0" rIns="0" bIns="0" rtlCol="0" anchor="t"/>
          <a:lstStyle/>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Low-power </a:t>
            </a:r>
            <a:endParaRPr lang="ar-IQ" sz="2000" dirty="0">
              <a:solidFill>
                <a:srgbClr val="272525"/>
              </a:solidFill>
              <a:latin typeface="Arial" panose="020B0604020202020204" pitchFamily="34" charset="0"/>
              <a:ea typeface="Montserrat" pitchFamily="34" charset="-122"/>
              <a:cs typeface="Arial" panose="020B0604020202020204" pitchFamily="34" charset="0"/>
            </a:endParaRPr>
          </a:p>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CMOS 8-bit </a:t>
            </a:r>
          </a:p>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Microcontroller </a:t>
            </a:r>
            <a:endParaRPr lang="ar-IQ" sz="2000" dirty="0">
              <a:solidFill>
                <a:srgbClr val="272525"/>
              </a:solidFill>
              <a:latin typeface="Arial" panose="020B0604020202020204" pitchFamily="34" charset="0"/>
              <a:ea typeface="Montserrat" pitchFamily="34" charset="-122"/>
              <a:cs typeface="Arial" panose="020B0604020202020204" pitchFamily="34" charset="0"/>
            </a:endParaRPr>
          </a:p>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For Efficient </a:t>
            </a:r>
          </a:p>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Control.</a:t>
            </a:r>
            <a:endParaRPr lang="en-US" sz="2000" dirty="0">
              <a:latin typeface="Arial" panose="020B0604020202020204" pitchFamily="34" charset="0"/>
              <a:cs typeface="Arial" panose="020B0604020202020204" pitchFamily="34" charset="0"/>
            </a:endParaRPr>
          </a:p>
        </p:txBody>
      </p:sp>
      <p:pic>
        <p:nvPicPr>
          <p:cNvPr id="20" name="Picture 19">
            <a:extLst>
              <a:ext uri="{FF2B5EF4-FFF2-40B4-BE49-F238E27FC236}">
                <a16:creationId xmlns:a16="http://schemas.microsoft.com/office/drawing/2014/main" id="{E831DBF7-36D6-AE21-88A8-7E9D8BF52516}"/>
              </a:ext>
            </a:extLst>
          </p:cNvPr>
          <p:cNvPicPr>
            <a:picLocks noChangeAspect="1"/>
          </p:cNvPicPr>
          <p:nvPr/>
        </p:nvPicPr>
        <p:blipFill>
          <a:blip r:embed="rId4"/>
          <a:stretch>
            <a:fillRect/>
          </a:stretch>
        </p:blipFill>
        <p:spPr>
          <a:xfrm>
            <a:off x="5057730" y="2711828"/>
            <a:ext cx="1789653" cy="2146852"/>
          </a:xfrm>
          <a:prstGeom prst="rect">
            <a:avLst/>
          </a:prstGeom>
        </p:spPr>
      </p:pic>
      <p:sp>
        <p:nvSpPr>
          <p:cNvPr id="21" name="Text 6">
            <a:extLst>
              <a:ext uri="{FF2B5EF4-FFF2-40B4-BE49-F238E27FC236}">
                <a16:creationId xmlns:a16="http://schemas.microsoft.com/office/drawing/2014/main" id="{B2438EF2-C98A-20EA-B4B8-1FA55BA89E25}"/>
              </a:ext>
            </a:extLst>
          </p:cNvPr>
          <p:cNvSpPr/>
          <p:nvPr/>
        </p:nvSpPr>
        <p:spPr>
          <a:xfrm>
            <a:off x="5170789" y="4974485"/>
            <a:ext cx="1789654" cy="356235"/>
          </a:xfrm>
          <a:prstGeom prst="rect">
            <a:avLst/>
          </a:prstGeom>
          <a:noFill/>
          <a:ln/>
        </p:spPr>
        <p:txBody>
          <a:bodyPr wrap="none" lIns="0" tIns="0" rIns="0" bIns="0" rtlCol="0" anchor="t"/>
          <a:lstStyle/>
          <a:p>
            <a:pPr>
              <a:lnSpc>
                <a:spcPts val="2800"/>
              </a:lnSpc>
            </a:pPr>
            <a:r>
              <a:rPr lang="en-US" sz="2200" b="1" dirty="0">
                <a:solidFill>
                  <a:srgbClr val="272525"/>
                </a:solidFill>
                <a:latin typeface="Barlow Bold" pitchFamily="34" charset="0"/>
                <a:ea typeface="Barlow Bold" pitchFamily="34" charset="-122"/>
                <a:cs typeface="Barlow Bold" pitchFamily="34" charset="-120"/>
              </a:rPr>
              <a:t>LiPo Battery</a:t>
            </a:r>
            <a:endParaRPr lang="en-US" sz="2200" dirty="0"/>
          </a:p>
        </p:txBody>
      </p:sp>
      <p:sp>
        <p:nvSpPr>
          <p:cNvPr id="22" name="Text 7">
            <a:extLst>
              <a:ext uri="{FF2B5EF4-FFF2-40B4-BE49-F238E27FC236}">
                <a16:creationId xmlns:a16="http://schemas.microsoft.com/office/drawing/2014/main" id="{4290E71C-59F8-4B4E-4E96-A548CC6E7CB2}"/>
              </a:ext>
            </a:extLst>
          </p:cNvPr>
          <p:cNvSpPr/>
          <p:nvPr/>
        </p:nvSpPr>
        <p:spPr>
          <a:xfrm>
            <a:off x="4608051" y="5450634"/>
            <a:ext cx="2580123" cy="1366273"/>
          </a:xfrm>
          <a:prstGeom prst="rect">
            <a:avLst/>
          </a:prstGeom>
          <a:noFill/>
          <a:ln/>
        </p:spPr>
        <p:txBody>
          <a:bodyPr wrap="none" lIns="0" tIns="0" rIns="0" bIns="0" rtlCol="0" anchor="t"/>
          <a:lstStyle/>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Small, Rechargeable </a:t>
            </a:r>
          </a:p>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Lithium Polymer </a:t>
            </a:r>
          </a:p>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Battery For</a:t>
            </a:r>
            <a:endParaRPr lang="ar-IQ" sz="2000" dirty="0">
              <a:solidFill>
                <a:srgbClr val="272525"/>
              </a:solidFill>
              <a:latin typeface="Arial" panose="020B0604020202020204" pitchFamily="34" charset="0"/>
              <a:ea typeface="Montserrat" pitchFamily="34" charset="-122"/>
              <a:cs typeface="Arial" panose="020B0604020202020204" pitchFamily="34" charset="0"/>
            </a:endParaRPr>
          </a:p>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 Portability.</a:t>
            </a:r>
            <a:endParaRPr lang="en-US" sz="2000" dirty="0">
              <a:latin typeface="Arial" panose="020B0604020202020204" pitchFamily="34" charset="0"/>
              <a:cs typeface="Arial" panose="020B0604020202020204" pitchFamily="34" charset="0"/>
            </a:endParaRPr>
          </a:p>
        </p:txBody>
      </p:sp>
      <p:pic>
        <p:nvPicPr>
          <p:cNvPr id="24" name="Picture 23">
            <a:extLst>
              <a:ext uri="{FF2B5EF4-FFF2-40B4-BE49-F238E27FC236}">
                <a16:creationId xmlns:a16="http://schemas.microsoft.com/office/drawing/2014/main" id="{826928EF-E268-D346-9DCA-7FB46A65C134}"/>
              </a:ext>
            </a:extLst>
          </p:cNvPr>
          <p:cNvPicPr>
            <a:picLocks noChangeAspect="1"/>
          </p:cNvPicPr>
          <p:nvPr/>
        </p:nvPicPr>
        <p:blipFill>
          <a:blip r:embed="rId5"/>
          <a:stretch>
            <a:fillRect/>
          </a:stretch>
        </p:blipFill>
        <p:spPr>
          <a:xfrm>
            <a:off x="7578300" y="2633349"/>
            <a:ext cx="2267322" cy="2303811"/>
          </a:xfrm>
          <a:prstGeom prst="rect">
            <a:avLst/>
          </a:prstGeom>
        </p:spPr>
      </p:pic>
      <p:sp>
        <p:nvSpPr>
          <p:cNvPr id="25" name="Text 10">
            <a:extLst>
              <a:ext uri="{FF2B5EF4-FFF2-40B4-BE49-F238E27FC236}">
                <a16:creationId xmlns:a16="http://schemas.microsoft.com/office/drawing/2014/main" id="{4D47CE69-8FE0-B722-FFD3-BB720B68CFF3}"/>
              </a:ext>
            </a:extLst>
          </p:cNvPr>
          <p:cNvSpPr/>
          <p:nvPr/>
        </p:nvSpPr>
        <p:spPr>
          <a:xfrm>
            <a:off x="7500020" y="5034404"/>
            <a:ext cx="2566380" cy="356235"/>
          </a:xfrm>
          <a:prstGeom prst="rect">
            <a:avLst/>
          </a:prstGeom>
          <a:noFill/>
          <a:ln/>
        </p:spPr>
        <p:txBody>
          <a:bodyPr wrap="none" lIns="0" tIns="0" rIns="0" bIns="0" rtlCol="0" anchor="t"/>
          <a:lstStyle/>
          <a:p>
            <a:pPr>
              <a:lnSpc>
                <a:spcPts val="2800"/>
              </a:lnSpc>
            </a:pPr>
            <a:r>
              <a:rPr lang="en-US" sz="2200" b="1" dirty="0">
                <a:solidFill>
                  <a:srgbClr val="272525"/>
                </a:solidFill>
                <a:latin typeface="Barlow Bold" pitchFamily="34" charset="0"/>
                <a:ea typeface="Barlow Bold" pitchFamily="34" charset="-122"/>
                <a:cs typeface="Barlow Bold" pitchFamily="34" charset="-120"/>
              </a:rPr>
              <a:t>433 MHz RF Modules</a:t>
            </a:r>
            <a:endParaRPr lang="en-US" sz="2200" dirty="0"/>
          </a:p>
        </p:txBody>
      </p:sp>
      <p:sp>
        <p:nvSpPr>
          <p:cNvPr id="26" name="Text 11">
            <a:extLst>
              <a:ext uri="{FF2B5EF4-FFF2-40B4-BE49-F238E27FC236}">
                <a16:creationId xmlns:a16="http://schemas.microsoft.com/office/drawing/2014/main" id="{F69E2180-E8C5-6840-BF47-64804AECD9E7}"/>
              </a:ext>
            </a:extLst>
          </p:cNvPr>
          <p:cNvSpPr/>
          <p:nvPr/>
        </p:nvSpPr>
        <p:spPr>
          <a:xfrm>
            <a:off x="7229616" y="5450634"/>
            <a:ext cx="2933279" cy="1366273"/>
          </a:xfrm>
          <a:prstGeom prst="rect">
            <a:avLst/>
          </a:prstGeom>
          <a:noFill/>
          <a:ln/>
        </p:spPr>
        <p:txBody>
          <a:bodyPr wrap="none" lIns="0" tIns="0" rIns="0" bIns="0" rtlCol="0" anchor="t"/>
          <a:lstStyle/>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Transmitter And Receiver </a:t>
            </a:r>
          </a:p>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For Wireless Audio</a:t>
            </a:r>
          </a:p>
          <a:p>
            <a:pPr algn="ctr">
              <a:lnSpc>
                <a:spcPts val="2700"/>
              </a:lnSpc>
            </a:pPr>
            <a:r>
              <a:rPr lang="en-US" sz="2000" dirty="0">
                <a:solidFill>
                  <a:srgbClr val="272525"/>
                </a:solidFill>
                <a:latin typeface="Arial" panose="020B0604020202020204" pitchFamily="34" charset="0"/>
                <a:ea typeface="Montserrat" pitchFamily="34" charset="-122"/>
                <a:cs typeface="Arial" panose="020B0604020202020204" pitchFamily="34" charset="0"/>
              </a:rPr>
              <a:t> Transmission.</a:t>
            </a:r>
            <a:endParaRPr lang="en-US" sz="2000" dirty="0">
              <a:latin typeface="Arial" panose="020B0604020202020204" pitchFamily="34" charset="0"/>
              <a:cs typeface="Arial" panose="020B0604020202020204" pitchFamily="34" charset="0"/>
            </a:endParaRPr>
          </a:p>
        </p:txBody>
      </p:sp>
      <p:pic>
        <p:nvPicPr>
          <p:cNvPr id="28" name="Picture 27">
            <a:extLst>
              <a:ext uri="{FF2B5EF4-FFF2-40B4-BE49-F238E27FC236}">
                <a16:creationId xmlns:a16="http://schemas.microsoft.com/office/drawing/2014/main" id="{24555777-A675-CDF6-0B29-2B5D9235A661}"/>
              </a:ext>
            </a:extLst>
          </p:cNvPr>
          <p:cNvPicPr>
            <a:picLocks noChangeAspect="1"/>
          </p:cNvPicPr>
          <p:nvPr/>
        </p:nvPicPr>
        <p:blipFill>
          <a:blip r:embed="rId6"/>
          <a:stretch>
            <a:fillRect/>
          </a:stretch>
        </p:blipFill>
        <p:spPr>
          <a:xfrm>
            <a:off x="10315298" y="2639840"/>
            <a:ext cx="2066925" cy="2247279"/>
          </a:xfrm>
          <a:prstGeom prst="rect">
            <a:avLst/>
          </a:prstGeom>
        </p:spPr>
      </p:pic>
      <p:sp>
        <p:nvSpPr>
          <p:cNvPr id="30" name="TextBox 29">
            <a:extLst>
              <a:ext uri="{FF2B5EF4-FFF2-40B4-BE49-F238E27FC236}">
                <a16:creationId xmlns:a16="http://schemas.microsoft.com/office/drawing/2014/main" id="{458B742E-DFB8-CA31-4DCD-7EA969C475A8}"/>
              </a:ext>
            </a:extLst>
          </p:cNvPr>
          <p:cNvSpPr txBox="1"/>
          <p:nvPr/>
        </p:nvSpPr>
        <p:spPr>
          <a:xfrm>
            <a:off x="10188684" y="4959752"/>
            <a:ext cx="2566380" cy="430887"/>
          </a:xfrm>
          <a:prstGeom prst="rect">
            <a:avLst/>
          </a:prstGeom>
          <a:noFill/>
        </p:spPr>
        <p:txBody>
          <a:bodyPr wrap="square">
            <a:spAutoFit/>
          </a:bodyPr>
          <a:lstStyle/>
          <a:p>
            <a:r>
              <a:rPr lang="en-US" sz="2200" dirty="0">
                <a:latin typeface="Barlow Bold" panose="00000800000000000000" pitchFamily="2" charset="0"/>
              </a:rPr>
              <a:t>Transistor </a:t>
            </a:r>
            <a:r>
              <a:rPr lang="en-US" sz="2200" dirty="0" err="1">
                <a:latin typeface="Barlow Bold" panose="00000800000000000000" pitchFamily="2" charset="0"/>
              </a:rPr>
              <a:t>Bc</a:t>
            </a:r>
            <a:r>
              <a:rPr lang="en-US" sz="2200" dirty="0">
                <a:latin typeface="Barlow Bold" panose="00000800000000000000" pitchFamily="2" charset="0"/>
              </a:rPr>
              <a:t> 547</a:t>
            </a:r>
          </a:p>
        </p:txBody>
      </p:sp>
      <p:sp>
        <p:nvSpPr>
          <p:cNvPr id="32" name="TextBox 31">
            <a:extLst>
              <a:ext uri="{FF2B5EF4-FFF2-40B4-BE49-F238E27FC236}">
                <a16:creationId xmlns:a16="http://schemas.microsoft.com/office/drawing/2014/main" id="{DEA5973F-9DB5-03D7-EFC0-C550CB869D91}"/>
              </a:ext>
            </a:extLst>
          </p:cNvPr>
          <p:cNvSpPr txBox="1"/>
          <p:nvPr/>
        </p:nvSpPr>
        <p:spPr>
          <a:xfrm>
            <a:off x="10364006" y="5450634"/>
            <a:ext cx="2215735" cy="1015663"/>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Audio Amplifier, To Amplify The Sound. </a:t>
            </a:r>
          </a:p>
        </p:txBody>
      </p:sp>
      <p:pic>
        <p:nvPicPr>
          <p:cNvPr id="34" name="Picture 33">
            <a:extLst>
              <a:ext uri="{FF2B5EF4-FFF2-40B4-BE49-F238E27FC236}">
                <a16:creationId xmlns:a16="http://schemas.microsoft.com/office/drawing/2014/main" id="{289A65A3-9833-E107-40AE-16E073CD1154}"/>
              </a:ext>
            </a:extLst>
          </p:cNvPr>
          <p:cNvPicPr>
            <a:picLocks noChangeAspect="1"/>
          </p:cNvPicPr>
          <p:nvPr/>
        </p:nvPicPr>
        <p:blipFill>
          <a:blip r:embed="rId7"/>
          <a:stretch>
            <a:fillRect/>
          </a:stretch>
        </p:blipFill>
        <p:spPr>
          <a:xfrm>
            <a:off x="12645500" y="2648018"/>
            <a:ext cx="1791334" cy="2230925"/>
          </a:xfrm>
          <a:prstGeom prst="rect">
            <a:avLst/>
          </a:prstGeom>
        </p:spPr>
      </p:pic>
      <p:sp>
        <p:nvSpPr>
          <p:cNvPr id="36" name="TextBox 35">
            <a:extLst>
              <a:ext uri="{FF2B5EF4-FFF2-40B4-BE49-F238E27FC236}">
                <a16:creationId xmlns:a16="http://schemas.microsoft.com/office/drawing/2014/main" id="{8B72366C-4B15-8318-218F-69F83EC9B946}"/>
              </a:ext>
            </a:extLst>
          </p:cNvPr>
          <p:cNvSpPr txBox="1"/>
          <p:nvPr/>
        </p:nvSpPr>
        <p:spPr>
          <a:xfrm>
            <a:off x="12656571" y="4900657"/>
            <a:ext cx="1681770" cy="430887"/>
          </a:xfrm>
          <a:prstGeom prst="rect">
            <a:avLst/>
          </a:prstGeom>
          <a:noFill/>
        </p:spPr>
        <p:txBody>
          <a:bodyPr wrap="square">
            <a:spAutoFit/>
          </a:bodyPr>
          <a:lstStyle/>
          <a:p>
            <a:r>
              <a:rPr lang="en-US" sz="2200" b="1" dirty="0">
                <a:effectLst/>
                <a:latin typeface="Barlow Bold" panose="00000800000000000000" pitchFamily="2" charset="0"/>
                <a:ea typeface="Calibri" panose="020F0502020204030204" pitchFamily="34" charset="0"/>
              </a:rPr>
              <a:t>Headphone</a:t>
            </a:r>
            <a:endParaRPr lang="en-US" sz="2200" dirty="0">
              <a:latin typeface="Barlow Bold" panose="00000800000000000000" pitchFamily="2" charset="0"/>
            </a:endParaRPr>
          </a:p>
        </p:txBody>
      </p:sp>
      <p:sp>
        <p:nvSpPr>
          <p:cNvPr id="38" name="TextBox 37">
            <a:extLst>
              <a:ext uri="{FF2B5EF4-FFF2-40B4-BE49-F238E27FC236}">
                <a16:creationId xmlns:a16="http://schemas.microsoft.com/office/drawing/2014/main" id="{E193C766-5546-5676-4E86-7CE3E8FF9409}"/>
              </a:ext>
            </a:extLst>
          </p:cNvPr>
          <p:cNvSpPr txBox="1"/>
          <p:nvPr/>
        </p:nvSpPr>
        <p:spPr>
          <a:xfrm>
            <a:off x="12593852" y="5450633"/>
            <a:ext cx="1894630" cy="1015663"/>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To Deliver Amplified Sound.</a:t>
            </a:r>
          </a:p>
        </p:txBody>
      </p:sp>
      <p:pic>
        <p:nvPicPr>
          <p:cNvPr id="40" name="Picture 39">
            <a:extLst>
              <a:ext uri="{FF2B5EF4-FFF2-40B4-BE49-F238E27FC236}">
                <a16:creationId xmlns:a16="http://schemas.microsoft.com/office/drawing/2014/main" id="{F398A2F2-2CDD-604F-4745-6BB34EC4B486}"/>
              </a:ext>
            </a:extLst>
          </p:cNvPr>
          <p:cNvPicPr>
            <a:picLocks noChangeAspect="1"/>
          </p:cNvPicPr>
          <p:nvPr/>
        </p:nvPicPr>
        <p:blipFill>
          <a:blip r:embed="rId8"/>
          <a:stretch>
            <a:fillRect/>
          </a:stretch>
        </p:blipFill>
        <p:spPr>
          <a:xfrm>
            <a:off x="460725" y="2711828"/>
            <a:ext cx="1786056" cy="2158194"/>
          </a:xfrm>
          <a:prstGeom prst="rect">
            <a:avLst/>
          </a:prstGeom>
        </p:spPr>
      </p:pic>
      <p:sp>
        <p:nvSpPr>
          <p:cNvPr id="42" name="TextBox 41">
            <a:extLst>
              <a:ext uri="{FF2B5EF4-FFF2-40B4-BE49-F238E27FC236}">
                <a16:creationId xmlns:a16="http://schemas.microsoft.com/office/drawing/2014/main" id="{8C266978-D3D6-E920-867D-053E001AE4F0}"/>
              </a:ext>
            </a:extLst>
          </p:cNvPr>
          <p:cNvSpPr txBox="1"/>
          <p:nvPr/>
        </p:nvSpPr>
        <p:spPr>
          <a:xfrm>
            <a:off x="491965" y="4918326"/>
            <a:ext cx="1723575" cy="430887"/>
          </a:xfrm>
          <a:prstGeom prst="rect">
            <a:avLst/>
          </a:prstGeom>
          <a:noFill/>
        </p:spPr>
        <p:txBody>
          <a:bodyPr wrap="square">
            <a:spAutoFit/>
          </a:bodyPr>
          <a:lstStyle/>
          <a:p>
            <a:r>
              <a:rPr lang="en-US" sz="2200" b="1" dirty="0">
                <a:effectLst/>
                <a:latin typeface="Barlow Bold" panose="00000800000000000000" pitchFamily="2" charset="0"/>
                <a:ea typeface="Calibri" panose="020F0502020204030204" pitchFamily="34" charset="0"/>
              </a:rPr>
              <a:t>Microphone</a:t>
            </a:r>
            <a:endParaRPr lang="en-US" sz="2200" dirty="0">
              <a:latin typeface="Barlow Bold" panose="00000800000000000000" pitchFamily="2" charset="0"/>
            </a:endParaRPr>
          </a:p>
        </p:txBody>
      </p:sp>
      <p:sp>
        <p:nvSpPr>
          <p:cNvPr id="44" name="TextBox 43">
            <a:extLst>
              <a:ext uri="{FF2B5EF4-FFF2-40B4-BE49-F238E27FC236}">
                <a16:creationId xmlns:a16="http://schemas.microsoft.com/office/drawing/2014/main" id="{FE9FB045-21D1-B894-B4B3-A093B407FD77}"/>
              </a:ext>
            </a:extLst>
          </p:cNvPr>
          <p:cNvSpPr txBox="1"/>
          <p:nvPr/>
        </p:nvSpPr>
        <p:spPr>
          <a:xfrm>
            <a:off x="398646" y="5409132"/>
            <a:ext cx="1880174" cy="1015663"/>
          </a:xfrm>
          <a:prstGeom prst="rect">
            <a:avLst/>
          </a:prstGeom>
          <a:noFill/>
        </p:spPr>
        <p:txBody>
          <a:bodyPr wrap="square">
            <a:spAutoFit/>
          </a:bodyPr>
          <a:lstStyle/>
          <a:p>
            <a:pPr algn="ctr"/>
            <a:r>
              <a:rPr lang="en-US" sz="2000" dirty="0">
                <a:latin typeface="Arial" panose="020B0604020202020204" pitchFamily="34" charset="0"/>
                <a:cs typeface="Arial" panose="020B0604020202020204" pitchFamily="34" charset="0"/>
              </a:rPr>
              <a:t>Audio Input, Picks Up Sound.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bg/>
                                          </p:spTgt>
                                        </p:tgtEl>
                                        <p:attrNameLst>
                                          <p:attrName>style.visibility</p:attrName>
                                        </p:attrNameLst>
                                      </p:cBhvr>
                                      <p:to>
                                        <p:strVal val="visible"/>
                                      </p:to>
                                    </p:set>
                                    <p:animEffect transition="in" filter="fade">
                                      <p:cBhvr>
                                        <p:cTn id="7" dur="500"/>
                                        <p:tgtEl>
                                          <p:spTgt spid="2">
                                            <p:bg/>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xEl>
                                              <p:pRg st="0" end="0"/>
                                            </p:txEl>
                                          </p:spTgt>
                                        </p:tgtEl>
                                        <p:attrNameLst>
                                          <p:attrName>style.visibility</p:attrName>
                                        </p:attrNameLst>
                                      </p:cBhvr>
                                      <p:to>
                                        <p:strVal val="visible"/>
                                      </p:to>
                                    </p:set>
                                    <p:animEffect transition="in" filter="fade">
                                      <p:cBhvr>
                                        <p:cTn id="10" dur="500"/>
                                        <p:tgtEl>
                                          <p:spTgt spid="2">
                                            <p:txEl>
                                              <p:pRg st="0" end="0"/>
                                            </p:txEl>
                                          </p:spTgt>
                                        </p:tgtEl>
                                      </p:cBhvr>
                                    </p:animEffect>
                                  </p:childTnLst>
                                </p:cTn>
                              </p:par>
                            </p:childTnLst>
                          </p:cTn>
                        </p:par>
                        <p:par>
                          <p:cTn id="11" fill="hold">
                            <p:stCondLst>
                              <p:cond delay="500"/>
                            </p:stCondLst>
                            <p:childTnLst>
                              <p:par>
                                <p:cTn id="12" presetID="47" presetClass="entr" presetSubtype="0" fill="hold" nodeType="afterEffect">
                                  <p:stCondLst>
                                    <p:cond delay="0"/>
                                  </p:stCondLst>
                                  <p:childTnLst>
                                    <p:set>
                                      <p:cBhvr>
                                        <p:cTn id="13" dur="1" fill="hold">
                                          <p:stCondLst>
                                            <p:cond delay="0"/>
                                          </p:stCondLst>
                                        </p:cTn>
                                        <p:tgtEl>
                                          <p:spTgt spid="40"/>
                                        </p:tgtEl>
                                        <p:attrNameLst>
                                          <p:attrName>style.visibility</p:attrName>
                                        </p:attrNameLst>
                                      </p:cBhvr>
                                      <p:to>
                                        <p:strVal val="visible"/>
                                      </p:to>
                                    </p:set>
                                    <p:animEffect transition="in" filter="fade">
                                      <p:cBhvr>
                                        <p:cTn id="14" dur="750"/>
                                        <p:tgtEl>
                                          <p:spTgt spid="40"/>
                                        </p:tgtEl>
                                      </p:cBhvr>
                                    </p:animEffect>
                                    <p:anim calcmode="lin" valueType="num">
                                      <p:cBhvr>
                                        <p:cTn id="15" dur="750" fill="hold"/>
                                        <p:tgtEl>
                                          <p:spTgt spid="40"/>
                                        </p:tgtEl>
                                        <p:attrNameLst>
                                          <p:attrName>ppt_x</p:attrName>
                                        </p:attrNameLst>
                                      </p:cBhvr>
                                      <p:tavLst>
                                        <p:tav tm="0">
                                          <p:val>
                                            <p:strVal val="#ppt_x"/>
                                          </p:val>
                                        </p:tav>
                                        <p:tav tm="100000">
                                          <p:val>
                                            <p:strVal val="#ppt_x"/>
                                          </p:val>
                                        </p:tav>
                                      </p:tavLst>
                                    </p:anim>
                                    <p:anim calcmode="lin" valueType="num">
                                      <p:cBhvr>
                                        <p:cTn id="16" dur="750" fill="hold"/>
                                        <p:tgtEl>
                                          <p:spTgt spid="40"/>
                                        </p:tgtEl>
                                        <p:attrNameLst>
                                          <p:attrName>ppt_y</p:attrName>
                                        </p:attrNameLst>
                                      </p:cBhvr>
                                      <p:tavLst>
                                        <p:tav tm="0">
                                          <p:val>
                                            <p:strVal val="#ppt_y-.1"/>
                                          </p:val>
                                        </p:tav>
                                        <p:tav tm="100000">
                                          <p:val>
                                            <p:strVal val="#ppt_y"/>
                                          </p:val>
                                        </p:tav>
                                      </p:tavLst>
                                    </p:anim>
                                  </p:childTnLst>
                                </p:cTn>
                              </p:par>
                            </p:childTnLst>
                          </p:cTn>
                        </p:par>
                        <p:par>
                          <p:cTn id="17" fill="hold">
                            <p:stCondLst>
                              <p:cond delay="1250"/>
                            </p:stCondLst>
                            <p:childTnLst>
                              <p:par>
                                <p:cTn id="18" presetID="47" presetClass="entr" presetSubtype="0" fill="hold" grpId="0" nodeType="afterEffect">
                                  <p:stCondLst>
                                    <p:cond delay="0"/>
                                  </p:stCondLst>
                                  <p:childTnLst>
                                    <p:set>
                                      <p:cBhvr>
                                        <p:cTn id="19" dur="1" fill="hold">
                                          <p:stCondLst>
                                            <p:cond delay="0"/>
                                          </p:stCondLst>
                                        </p:cTn>
                                        <p:tgtEl>
                                          <p:spTgt spid="42"/>
                                        </p:tgtEl>
                                        <p:attrNameLst>
                                          <p:attrName>style.visibility</p:attrName>
                                        </p:attrNameLst>
                                      </p:cBhvr>
                                      <p:to>
                                        <p:strVal val="visible"/>
                                      </p:to>
                                    </p:set>
                                    <p:animEffect transition="in" filter="fade">
                                      <p:cBhvr>
                                        <p:cTn id="20" dur="750"/>
                                        <p:tgtEl>
                                          <p:spTgt spid="42"/>
                                        </p:tgtEl>
                                      </p:cBhvr>
                                    </p:animEffect>
                                    <p:anim calcmode="lin" valueType="num">
                                      <p:cBhvr>
                                        <p:cTn id="21" dur="750" fill="hold"/>
                                        <p:tgtEl>
                                          <p:spTgt spid="42"/>
                                        </p:tgtEl>
                                        <p:attrNameLst>
                                          <p:attrName>ppt_x</p:attrName>
                                        </p:attrNameLst>
                                      </p:cBhvr>
                                      <p:tavLst>
                                        <p:tav tm="0">
                                          <p:val>
                                            <p:strVal val="#ppt_x"/>
                                          </p:val>
                                        </p:tav>
                                        <p:tav tm="100000">
                                          <p:val>
                                            <p:strVal val="#ppt_x"/>
                                          </p:val>
                                        </p:tav>
                                      </p:tavLst>
                                    </p:anim>
                                    <p:anim calcmode="lin" valueType="num">
                                      <p:cBhvr>
                                        <p:cTn id="22" dur="750" fill="hold"/>
                                        <p:tgtEl>
                                          <p:spTgt spid="4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47"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animEffect transition="in" filter="fade">
                                      <p:cBhvr>
                                        <p:cTn id="26" dur="750"/>
                                        <p:tgtEl>
                                          <p:spTgt spid="44"/>
                                        </p:tgtEl>
                                      </p:cBhvr>
                                    </p:animEffect>
                                    <p:anim calcmode="lin" valueType="num">
                                      <p:cBhvr>
                                        <p:cTn id="27" dur="750" fill="hold"/>
                                        <p:tgtEl>
                                          <p:spTgt spid="44"/>
                                        </p:tgtEl>
                                        <p:attrNameLst>
                                          <p:attrName>ppt_x</p:attrName>
                                        </p:attrNameLst>
                                      </p:cBhvr>
                                      <p:tavLst>
                                        <p:tav tm="0">
                                          <p:val>
                                            <p:strVal val="#ppt_x"/>
                                          </p:val>
                                        </p:tav>
                                        <p:tav tm="100000">
                                          <p:val>
                                            <p:strVal val="#ppt_x"/>
                                          </p:val>
                                        </p:tav>
                                      </p:tavLst>
                                    </p:anim>
                                    <p:anim calcmode="lin" valueType="num">
                                      <p:cBhvr>
                                        <p:cTn id="28" dur="750" fill="hold"/>
                                        <p:tgtEl>
                                          <p:spTgt spid="44"/>
                                        </p:tgtEl>
                                        <p:attrNameLst>
                                          <p:attrName>ppt_y</p:attrName>
                                        </p:attrNameLst>
                                      </p:cBhvr>
                                      <p:tavLst>
                                        <p:tav tm="0">
                                          <p:val>
                                            <p:strVal val="#ppt_y-.1"/>
                                          </p:val>
                                        </p:tav>
                                        <p:tav tm="100000">
                                          <p:val>
                                            <p:strVal val="#ppt_y"/>
                                          </p:val>
                                        </p:tav>
                                      </p:tavLst>
                                    </p:anim>
                                  </p:childTnLst>
                                </p:cTn>
                              </p:par>
                            </p:childTnLst>
                          </p:cTn>
                        </p:par>
                        <p:par>
                          <p:cTn id="29" fill="hold">
                            <p:stCondLst>
                              <p:cond delay="2750"/>
                            </p:stCondLst>
                            <p:childTnLst>
                              <p:par>
                                <p:cTn id="30" presetID="47"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750"/>
                                        <p:tgtEl>
                                          <p:spTgt spid="4"/>
                                        </p:tgtEl>
                                      </p:cBhvr>
                                    </p:animEffect>
                                    <p:anim calcmode="lin" valueType="num">
                                      <p:cBhvr>
                                        <p:cTn id="33" dur="750" fill="hold"/>
                                        <p:tgtEl>
                                          <p:spTgt spid="4"/>
                                        </p:tgtEl>
                                        <p:attrNameLst>
                                          <p:attrName>ppt_x</p:attrName>
                                        </p:attrNameLst>
                                      </p:cBhvr>
                                      <p:tavLst>
                                        <p:tav tm="0">
                                          <p:val>
                                            <p:strVal val="#ppt_x"/>
                                          </p:val>
                                        </p:tav>
                                        <p:tav tm="100000">
                                          <p:val>
                                            <p:strVal val="#ppt_x"/>
                                          </p:val>
                                        </p:tav>
                                      </p:tavLst>
                                    </p:anim>
                                    <p:anim calcmode="lin" valueType="num">
                                      <p:cBhvr>
                                        <p:cTn id="34" dur="750" fill="hold"/>
                                        <p:tgtEl>
                                          <p:spTgt spid="4"/>
                                        </p:tgtEl>
                                        <p:attrNameLst>
                                          <p:attrName>ppt_y</p:attrName>
                                        </p:attrNameLst>
                                      </p:cBhvr>
                                      <p:tavLst>
                                        <p:tav tm="0">
                                          <p:val>
                                            <p:strVal val="#ppt_y-.1"/>
                                          </p:val>
                                        </p:tav>
                                        <p:tav tm="100000">
                                          <p:val>
                                            <p:strVal val="#ppt_y"/>
                                          </p:val>
                                        </p:tav>
                                      </p:tavLst>
                                    </p:anim>
                                  </p:childTnLst>
                                </p:cTn>
                              </p:par>
                            </p:childTnLst>
                          </p:cTn>
                        </p:par>
                        <p:par>
                          <p:cTn id="35" fill="hold">
                            <p:stCondLst>
                              <p:cond delay="3500"/>
                            </p:stCondLst>
                            <p:childTnLst>
                              <p:par>
                                <p:cTn id="36" presetID="47" presetClass="entr" presetSubtype="0" fill="hold" grpId="0" nodeType="afterEffect">
                                  <p:stCondLst>
                                    <p:cond delay="0"/>
                                  </p:stCondLst>
                                  <p:childTnLst>
                                    <p:set>
                                      <p:cBhvr>
                                        <p:cTn id="37" dur="1" fill="hold">
                                          <p:stCondLst>
                                            <p:cond delay="0"/>
                                          </p:stCondLst>
                                        </p:cTn>
                                        <p:tgtEl>
                                          <p:spTgt spid="5"/>
                                        </p:tgtEl>
                                        <p:attrNameLst>
                                          <p:attrName>style.visibility</p:attrName>
                                        </p:attrNameLst>
                                      </p:cBhvr>
                                      <p:to>
                                        <p:strVal val="visible"/>
                                      </p:to>
                                    </p:set>
                                    <p:animEffect transition="in" filter="fade">
                                      <p:cBhvr>
                                        <p:cTn id="38" dur="750"/>
                                        <p:tgtEl>
                                          <p:spTgt spid="5"/>
                                        </p:tgtEl>
                                      </p:cBhvr>
                                    </p:animEffect>
                                    <p:anim calcmode="lin" valueType="num">
                                      <p:cBhvr>
                                        <p:cTn id="39" dur="750" fill="hold"/>
                                        <p:tgtEl>
                                          <p:spTgt spid="5"/>
                                        </p:tgtEl>
                                        <p:attrNameLst>
                                          <p:attrName>ppt_x</p:attrName>
                                        </p:attrNameLst>
                                      </p:cBhvr>
                                      <p:tavLst>
                                        <p:tav tm="0">
                                          <p:val>
                                            <p:strVal val="#ppt_x"/>
                                          </p:val>
                                        </p:tav>
                                        <p:tav tm="100000">
                                          <p:val>
                                            <p:strVal val="#ppt_x"/>
                                          </p:val>
                                        </p:tav>
                                      </p:tavLst>
                                    </p:anim>
                                    <p:anim calcmode="lin" valueType="num">
                                      <p:cBhvr>
                                        <p:cTn id="40" dur="750" fill="hold"/>
                                        <p:tgtEl>
                                          <p:spTgt spid="5"/>
                                        </p:tgtEl>
                                        <p:attrNameLst>
                                          <p:attrName>ppt_y</p:attrName>
                                        </p:attrNameLst>
                                      </p:cBhvr>
                                      <p:tavLst>
                                        <p:tav tm="0">
                                          <p:val>
                                            <p:strVal val="#ppt_y-.1"/>
                                          </p:val>
                                        </p:tav>
                                        <p:tav tm="100000">
                                          <p:val>
                                            <p:strVal val="#ppt_y"/>
                                          </p:val>
                                        </p:tav>
                                      </p:tavLst>
                                    </p:anim>
                                  </p:childTnLst>
                                </p:cTn>
                              </p:par>
                            </p:childTnLst>
                          </p:cTn>
                        </p:par>
                        <p:par>
                          <p:cTn id="41" fill="hold">
                            <p:stCondLst>
                              <p:cond delay="4250"/>
                            </p:stCondLst>
                            <p:childTnLst>
                              <p:par>
                                <p:cTn id="42" presetID="47" presetClass="entr" presetSubtype="0" fill="hold" grpId="0" nodeType="after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750"/>
                                        <p:tgtEl>
                                          <p:spTgt spid="6"/>
                                        </p:tgtEl>
                                      </p:cBhvr>
                                    </p:animEffect>
                                    <p:anim calcmode="lin" valueType="num">
                                      <p:cBhvr>
                                        <p:cTn id="45" dur="750" fill="hold"/>
                                        <p:tgtEl>
                                          <p:spTgt spid="6"/>
                                        </p:tgtEl>
                                        <p:attrNameLst>
                                          <p:attrName>ppt_x</p:attrName>
                                        </p:attrNameLst>
                                      </p:cBhvr>
                                      <p:tavLst>
                                        <p:tav tm="0">
                                          <p:val>
                                            <p:strVal val="#ppt_x"/>
                                          </p:val>
                                        </p:tav>
                                        <p:tav tm="100000">
                                          <p:val>
                                            <p:strVal val="#ppt_x"/>
                                          </p:val>
                                        </p:tav>
                                      </p:tavLst>
                                    </p:anim>
                                    <p:anim calcmode="lin" valueType="num">
                                      <p:cBhvr>
                                        <p:cTn id="46" dur="750" fill="hold"/>
                                        <p:tgtEl>
                                          <p:spTgt spid="6"/>
                                        </p:tgtEl>
                                        <p:attrNameLst>
                                          <p:attrName>ppt_y</p:attrName>
                                        </p:attrNameLst>
                                      </p:cBhvr>
                                      <p:tavLst>
                                        <p:tav tm="0">
                                          <p:val>
                                            <p:strVal val="#ppt_y-.1"/>
                                          </p:val>
                                        </p:tav>
                                        <p:tav tm="100000">
                                          <p:val>
                                            <p:strVal val="#ppt_y"/>
                                          </p:val>
                                        </p:tav>
                                      </p:tavLst>
                                    </p:anim>
                                  </p:childTnLst>
                                </p:cTn>
                              </p:par>
                            </p:childTnLst>
                          </p:cTn>
                        </p:par>
                        <p:par>
                          <p:cTn id="47" fill="hold">
                            <p:stCondLst>
                              <p:cond delay="5000"/>
                            </p:stCondLst>
                            <p:childTnLst>
                              <p:par>
                                <p:cTn id="48" presetID="47" presetClass="entr" presetSubtype="0" fill="hold" nodeType="after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fade">
                                      <p:cBhvr>
                                        <p:cTn id="50" dur="1000"/>
                                        <p:tgtEl>
                                          <p:spTgt spid="20"/>
                                        </p:tgtEl>
                                      </p:cBhvr>
                                    </p:animEffect>
                                    <p:anim calcmode="lin" valueType="num">
                                      <p:cBhvr>
                                        <p:cTn id="51" dur="1000" fill="hold"/>
                                        <p:tgtEl>
                                          <p:spTgt spid="20"/>
                                        </p:tgtEl>
                                        <p:attrNameLst>
                                          <p:attrName>ppt_x</p:attrName>
                                        </p:attrNameLst>
                                      </p:cBhvr>
                                      <p:tavLst>
                                        <p:tav tm="0">
                                          <p:val>
                                            <p:strVal val="#ppt_x"/>
                                          </p:val>
                                        </p:tav>
                                        <p:tav tm="100000">
                                          <p:val>
                                            <p:strVal val="#ppt_x"/>
                                          </p:val>
                                        </p:tav>
                                      </p:tavLst>
                                    </p:anim>
                                    <p:anim calcmode="lin" valueType="num">
                                      <p:cBhvr>
                                        <p:cTn id="52" dur="1000" fill="hold"/>
                                        <p:tgtEl>
                                          <p:spTgt spid="20"/>
                                        </p:tgtEl>
                                        <p:attrNameLst>
                                          <p:attrName>ppt_y</p:attrName>
                                        </p:attrNameLst>
                                      </p:cBhvr>
                                      <p:tavLst>
                                        <p:tav tm="0">
                                          <p:val>
                                            <p:strVal val="#ppt_y-.1"/>
                                          </p:val>
                                        </p:tav>
                                        <p:tav tm="100000">
                                          <p:val>
                                            <p:strVal val="#ppt_y"/>
                                          </p:val>
                                        </p:tav>
                                      </p:tavLst>
                                    </p:anim>
                                  </p:childTnLst>
                                </p:cTn>
                              </p:par>
                            </p:childTnLst>
                          </p:cTn>
                        </p:par>
                        <p:par>
                          <p:cTn id="53" fill="hold">
                            <p:stCondLst>
                              <p:cond delay="6000"/>
                            </p:stCondLst>
                            <p:childTnLst>
                              <p:par>
                                <p:cTn id="54" presetID="47" presetClass="entr" presetSubtype="0" fill="hold" grpId="0" nodeType="after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anim calcmode="lin" valueType="num">
                                      <p:cBhvr>
                                        <p:cTn id="57" dur="1000" fill="hold"/>
                                        <p:tgtEl>
                                          <p:spTgt spid="21"/>
                                        </p:tgtEl>
                                        <p:attrNameLst>
                                          <p:attrName>ppt_x</p:attrName>
                                        </p:attrNameLst>
                                      </p:cBhvr>
                                      <p:tavLst>
                                        <p:tav tm="0">
                                          <p:val>
                                            <p:strVal val="#ppt_x"/>
                                          </p:val>
                                        </p:tav>
                                        <p:tav tm="100000">
                                          <p:val>
                                            <p:strVal val="#ppt_x"/>
                                          </p:val>
                                        </p:tav>
                                      </p:tavLst>
                                    </p:anim>
                                    <p:anim calcmode="lin" valueType="num">
                                      <p:cBhvr>
                                        <p:cTn id="58" dur="1000" fill="hold"/>
                                        <p:tgtEl>
                                          <p:spTgt spid="21"/>
                                        </p:tgtEl>
                                        <p:attrNameLst>
                                          <p:attrName>ppt_y</p:attrName>
                                        </p:attrNameLst>
                                      </p:cBhvr>
                                      <p:tavLst>
                                        <p:tav tm="0">
                                          <p:val>
                                            <p:strVal val="#ppt_y-.1"/>
                                          </p:val>
                                        </p:tav>
                                        <p:tav tm="100000">
                                          <p:val>
                                            <p:strVal val="#ppt_y"/>
                                          </p:val>
                                        </p:tav>
                                      </p:tavLst>
                                    </p:anim>
                                  </p:childTnLst>
                                </p:cTn>
                              </p:par>
                            </p:childTnLst>
                          </p:cTn>
                        </p:par>
                        <p:par>
                          <p:cTn id="59" fill="hold">
                            <p:stCondLst>
                              <p:cond delay="7000"/>
                            </p:stCondLst>
                            <p:childTnLst>
                              <p:par>
                                <p:cTn id="60" presetID="47" presetClass="entr" presetSubtype="0" fill="hold" grpId="0" nodeType="after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fade">
                                      <p:cBhvr>
                                        <p:cTn id="62" dur="1000"/>
                                        <p:tgtEl>
                                          <p:spTgt spid="22"/>
                                        </p:tgtEl>
                                      </p:cBhvr>
                                    </p:animEffect>
                                    <p:anim calcmode="lin" valueType="num">
                                      <p:cBhvr>
                                        <p:cTn id="63" dur="1000" fill="hold"/>
                                        <p:tgtEl>
                                          <p:spTgt spid="22"/>
                                        </p:tgtEl>
                                        <p:attrNameLst>
                                          <p:attrName>ppt_x</p:attrName>
                                        </p:attrNameLst>
                                      </p:cBhvr>
                                      <p:tavLst>
                                        <p:tav tm="0">
                                          <p:val>
                                            <p:strVal val="#ppt_x"/>
                                          </p:val>
                                        </p:tav>
                                        <p:tav tm="100000">
                                          <p:val>
                                            <p:strVal val="#ppt_x"/>
                                          </p:val>
                                        </p:tav>
                                      </p:tavLst>
                                    </p:anim>
                                    <p:anim calcmode="lin" valueType="num">
                                      <p:cBhvr>
                                        <p:cTn id="64" dur="1000" fill="hold"/>
                                        <p:tgtEl>
                                          <p:spTgt spid="22"/>
                                        </p:tgtEl>
                                        <p:attrNameLst>
                                          <p:attrName>ppt_y</p:attrName>
                                        </p:attrNameLst>
                                      </p:cBhvr>
                                      <p:tavLst>
                                        <p:tav tm="0">
                                          <p:val>
                                            <p:strVal val="#ppt_y-.1"/>
                                          </p:val>
                                        </p:tav>
                                        <p:tav tm="100000">
                                          <p:val>
                                            <p:strVal val="#ppt_y"/>
                                          </p:val>
                                        </p:tav>
                                      </p:tavLst>
                                    </p:anim>
                                  </p:childTnLst>
                                </p:cTn>
                              </p:par>
                            </p:childTnLst>
                          </p:cTn>
                        </p:par>
                        <p:par>
                          <p:cTn id="65" fill="hold">
                            <p:stCondLst>
                              <p:cond delay="8000"/>
                            </p:stCondLst>
                            <p:childTnLst>
                              <p:par>
                                <p:cTn id="66" presetID="47" presetClass="entr" presetSubtype="0" fill="hold" nodeType="after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fade">
                                      <p:cBhvr>
                                        <p:cTn id="68" dur="750"/>
                                        <p:tgtEl>
                                          <p:spTgt spid="24"/>
                                        </p:tgtEl>
                                      </p:cBhvr>
                                    </p:animEffect>
                                    <p:anim calcmode="lin" valueType="num">
                                      <p:cBhvr>
                                        <p:cTn id="69" dur="750" fill="hold"/>
                                        <p:tgtEl>
                                          <p:spTgt spid="24"/>
                                        </p:tgtEl>
                                        <p:attrNameLst>
                                          <p:attrName>ppt_x</p:attrName>
                                        </p:attrNameLst>
                                      </p:cBhvr>
                                      <p:tavLst>
                                        <p:tav tm="0">
                                          <p:val>
                                            <p:strVal val="#ppt_x"/>
                                          </p:val>
                                        </p:tav>
                                        <p:tav tm="100000">
                                          <p:val>
                                            <p:strVal val="#ppt_x"/>
                                          </p:val>
                                        </p:tav>
                                      </p:tavLst>
                                    </p:anim>
                                    <p:anim calcmode="lin" valueType="num">
                                      <p:cBhvr>
                                        <p:cTn id="70" dur="750" fill="hold"/>
                                        <p:tgtEl>
                                          <p:spTgt spid="24"/>
                                        </p:tgtEl>
                                        <p:attrNameLst>
                                          <p:attrName>ppt_y</p:attrName>
                                        </p:attrNameLst>
                                      </p:cBhvr>
                                      <p:tavLst>
                                        <p:tav tm="0">
                                          <p:val>
                                            <p:strVal val="#ppt_y-.1"/>
                                          </p:val>
                                        </p:tav>
                                        <p:tav tm="100000">
                                          <p:val>
                                            <p:strVal val="#ppt_y"/>
                                          </p:val>
                                        </p:tav>
                                      </p:tavLst>
                                    </p:anim>
                                  </p:childTnLst>
                                </p:cTn>
                              </p:par>
                            </p:childTnLst>
                          </p:cTn>
                        </p:par>
                        <p:par>
                          <p:cTn id="71" fill="hold">
                            <p:stCondLst>
                              <p:cond delay="8750"/>
                            </p:stCondLst>
                            <p:childTnLst>
                              <p:par>
                                <p:cTn id="72" presetID="47" presetClass="entr" presetSubtype="0" fill="hold" grpId="0" nodeType="afterEffect">
                                  <p:stCondLst>
                                    <p:cond delay="0"/>
                                  </p:stCondLst>
                                  <p:childTnLst>
                                    <p:set>
                                      <p:cBhvr>
                                        <p:cTn id="73" dur="1" fill="hold">
                                          <p:stCondLst>
                                            <p:cond delay="0"/>
                                          </p:stCondLst>
                                        </p:cTn>
                                        <p:tgtEl>
                                          <p:spTgt spid="25"/>
                                        </p:tgtEl>
                                        <p:attrNameLst>
                                          <p:attrName>style.visibility</p:attrName>
                                        </p:attrNameLst>
                                      </p:cBhvr>
                                      <p:to>
                                        <p:strVal val="visible"/>
                                      </p:to>
                                    </p:set>
                                    <p:animEffect transition="in" filter="fade">
                                      <p:cBhvr>
                                        <p:cTn id="74" dur="750"/>
                                        <p:tgtEl>
                                          <p:spTgt spid="25"/>
                                        </p:tgtEl>
                                      </p:cBhvr>
                                    </p:animEffect>
                                    <p:anim calcmode="lin" valueType="num">
                                      <p:cBhvr>
                                        <p:cTn id="75" dur="750" fill="hold"/>
                                        <p:tgtEl>
                                          <p:spTgt spid="25"/>
                                        </p:tgtEl>
                                        <p:attrNameLst>
                                          <p:attrName>ppt_x</p:attrName>
                                        </p:attrNameLst>
                                      </p:cBhvr>
                                      <p:tavLst>
                                        <p:tav tm="0">
                                          <p:val>
                                            <p:strVal val="#ppt_x"/>
                                          </p:val>
                                        </p:tav>
                                        <p:tav tm="100000">
                                          <p:val>
                                            <p:strVal val="#ppt_x"/>
                                          </p:val>
                                        </p:tav>
                                      </p:tavLst>
                                    </p:anim>
                                    <p:anim calcmode="lin" valueType="num">
                                      <p:cBhvr>
                                        <p:cTn id="76" dur="750" fill="hold"/>
                                        <p:tgtEl>
                                          <p:spTgt spid="25"/>
                                        </p:tgtEl>
                                        <p:attrNameLst>
                                          <p:attrName>ppt_y</p:attrName>
                                        </p:attrNameLst>
                                      </p:cBhvr>
                                      <p:tavLst>
                                        <p:tav tm="0">
                                          <p:val>
                                            <p:strVal val="#ppt_y-.1"/>
                                          </p:val>
                                        </p:tav>
                                        <p:tav tm="100000">
                                          <p:val>
                                            <p:strVal val="#ppt_y"/>
                                          </p:val>
                                        </p:tav>
                                      </p:tavLst>
                                    </p:anim>
                                  </p:childTnLst>
                                </p:cTn>
                              </p:par>
                            </p:childTnLst>
                          </p:cTn>
                        </p:par>
                        <p:par>
                          <p:cTn id="77" fill="hold">
                            <p:stCondLst>
                              <p:cond delay="9500"/>
                            </p:stCondLst>
                            <p:childTnLst>
                              <p:par>
                                <p:cTn id="78" presetID="47" presetClass="entr" presetSubtype="0" fill="hold" grpId="0" nodeType="after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750"/>
                                        <p:tgtEl>
                                          <p:spTgt spid="26"/>
                                        </p:tgtEl>
                                      </p:cBhvr>
                                    </p:animEffect>
                                    <p:anim calcmode="lin" valueType="num">
                                      <p:cBhvr>
                                        <p:cTn id="81" dur="750" fill="hold"/>
                                        <p:tgtEl>
                                          <p:spTgt spid="26"/>
                                        </p:tgtEl>
                                        <p:attrNameLst>
                                          <p:attrName>ppt_x</p:attrName>
                                        </p:attrNameLst>
                                      </p:cBhvr>
                                      <p:tavLst>
                                        <p:tav tm="0">
                                          <p:val>
                                            <p:strVal val="#ppt_x"/>
                                          </p:val>
                                        </p:tav>
                                        <p:tav tm="100000">
                                          <p:val>
                                            <p:strVal val="#ppt_x"/>
                                          </p:val>
                                        </p:tav>
                                      </p:tavLst>
                                    </p:anim>
                                    <p:anim calcmode="lin" valueType="num">
                                      <p:cBhvr>
                                        <p:cTn id="82" dur="750" fill="hold"/>
                                        <p:tgtEl>
                                          <p:spTgt spid="26"/>
                                        </p:tgtEl>
                                        <p:attrNameLst>
                                          <p:attrName>ppt_y</p:attrName>
                                        </p:attrNameLst>
                                      </p:cBhvr>
                                      <p:tavLst>
                                        <p:tav tm="0">
                                          <p:val>
                                            <p:strVal val="#ppt_y-.1"/>
                                          </p:val>
                                        </p:tav>
                                        <p:tav tm="100000">
                                          <p:val>
                                            <p:strVal val="#ppt_y"/>
                                          </p:val>
                                        </p:tav>
                                      </p:tavLst>
                                    </p:anim>
                                  </p:childTnLst>
                                </p:cTn>
                              </p:par>
                            </p:childTnLst>
                          </p:cTn>
                        </p:par>
                        <p:par>
                          <p:cTn id="83" fill="hold">
                            <p:stCondLst>
                              <p:cond delay="10250"/>
                            </p:stCondLst>
                            <p:childTnLst>
                              <p:par>
                                <p:cTn id="84" presetID="47" presetClass="entr" presetSubtype="0" fill="hold" nodeType="afterEffect">
                                  <p:stCondLst>
                                    <p:cond delay="0"/>
                                  </p:stCondLst>
                                  <p:childTnLst>
                                    <p:set>
                                      <p:cBhvr>
                                        <p:cTn id="85" dur="1" fill="hold">
                                          <p:stCondLst>
                                            <p:cond delay="0"/>
                                          </p:stCondLst>
                                        </p:cTn>
                                        <p:tgtEl>
                                          <p:spTgt spid="28"/>
                                        </p:tgtEl>
                                        <p:attrNameLst>
                                          <p:attrName>style.visibility</p:attrName>
                                        </p:attrNameLst>
                                      </p:cBhvr>
                                      <p:to>
                                        <p:strVal val="visible"/>
                                      </p:to>
                                    </p:set>
                                    <p:animEffect transition="in" filter="fade">
                                      <p:cBhvr>
                                        <p:cTn id="86" dur="1000"/>
                                        <p:tgtEl>
                                          <p:spTgt spid="28"/>
                                        </p:tgtEl>
                                      </p:cBhvr>
                                    </p:animEffect>
                                    <p:anim calcmode="lin" valueType="num">
                                      <p:cBhvr>
                                        <p:cTn id="87" dur="1000" fill="hold"/>
                                        <p:tgtEl>
                                          <p:spTgt spid="28"/>
                                        </p:tgtEl>
                                        <p:attrNameLst>
                                          <p:attrName>ppt_x</p:attrName>
                                        </p:attrNameLst>
                                      </p:cBhvr>
                                      <p:tavLst>
                                        <p:tav tm="0">
                                          <p:val>
                                            <p:strVal val="#ppt_x"/>
                                          </p:val>
                                        </p:tav>
                                        <p:tav tm="100000">
                                          <p:val>
                                            <p:strVal val="#ppt_x"/>
                                          </p:val>
                                        </p:tav>
                                      </p:tavLst>
                                    </p:anim>
                                    <p:anim calcmode="lin" valueType="num">
                                      <p:cBhvr>
                                        <p:cTn id="88" dur="1000" fill="hold"/>
                                        <p:tgtEl>
                                          <p:spTgt spid="28"/>
                                        </p:tgtEl>
                                        <p:attrNameLst>
                                          <p:attrName>ppt_y</p:attrName>
                                        </p:attrNameLst>
                                      </p:cBhvr>
                                      <p:tavLst>
                                        <p:tav tm="0">
                                          <p:val>
                                            <p:strVal val="#ppt_y-.1"/>
                                          </p:val>
                                        </p:tav>
                                        <p:tav tm="100000">
                                          <p:val>
                                            <p:strVal val="#ppt_y"/>
                                          </p:val>
                                        </p:tav>
                                      </p:tavLst>
                                    </p:anim>
                                  </p:childTnLst>
                                </p:cTn>
                              </p:par>
                            </p:childTnLst>
                          </p:cTn>
                        </p:par>
                        <p:par>
                          <p:cTn id="89" fill="hold">
                            <p:stCondLst>
                              <p:cond delay="11250"/>
                            </p:stCondLst>
                            <p:childTnLst>
                              <p:par>
                                <p:cTn id="90" presetID="47"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fade">
                                      <p:cBhvr>
                                        <p:cTn id="92" dur="1000"/>
                                        <p:tgtEl>
                                          <p:spTgt spid="30"/>
                                        </p:tgtEl>
                                      </p:cBhvr>
                                    </p:animEffect>
                                    <p:anim calcmode="lin" valueType="num">
                                      <p:cBhvr>
                                        <p:cTn id="93" dur="1000" fill="hold"/>
                                        <p:tgtEl>
                                          <p:spTgt spid="30"/>
                                        </p:tgtEl>
                                        <p:attrNameLst>
                                          <p:attrName>ppt_x</p:attrName>
                                        </p:attrNameLst>
                                      </p:cBhvr>
                                      <p:tavLst>
                                        <p:tav tm="0">
                                          <p:val>
                                            <p:strVal val="#ppt_x"/>
                                          </p:val>
                                        </p:tav>
                                        <p:tav tm="100000">
                                          <p:val>
                                            <p:strVal val="#ppt_x"/>
                                          </p:val>
                                        </p:tav>
                                      </p:tavLst>
                                    </p:anim>
                                    <p:anim calcmode="lin" valueType="num">
                                      <p:cBhvr>
                                        <p:cTn id="94" dur="1000" fill="hold"/>
                                        <p:tgtEl>
                                          <p:spTgt spid="30"/>
                                        </p:tgtEl>
                                        <p:attrNameLst>
                                          <p:attrName>ppt_y</p:attrName>
                                        </p:attrNameLst>
                                      </p:cBhvr>
                                      <p:tavLst>
                                        <p:tav tm="0">
                                          <p:val>
                                            <p:strVal val="#ppt_y-.1"/>
                                          </p:val>
                                        </p:tav>
                                        <p:tav tm="100000">
                                          <p:val>
                                            <p:strVal val="#ppt_y"/>
                                          </p:val>
                                        </p:tav>
                                      </p:tavLst>
                                    </p:anim>
                                  </p:childTnLst>
                                </p:cTn>
                              </p:par>
                            </p:childTnLst>
                          </p:cTn>
                        </p:par>
                        <p:par>
                          <p:cTn id="95" fill="hold">
                            <p:stCondLst>
                              <p:cond delay="12250"/>
                            </p:stCondLst>
                            <p:childTnLst>
                              <p:par>
                                <p:cTn id="96" presetID="47" presetClass="entr" presetSubtype="0" fill="hold" grpId="0" nodeType="afterEffect">
                                  <p:stCondLst>
                                    <p:cond delay="0"/>
                                  </p:stCondLst>
                                  <p:childTnLst>
                                    <p:set>
                                      <p:cBhvr>
                                        <p:cTn id="97" dur="1" fill="hold">
                                          <p:stCondLst>
                                            <p:cond delay="0"/>
                                          </p:stCondLst>
                                        </p:cTn>
                                        <p:tgtEl>
                                          <p:spTgt spid="32"/>
                                        </p:tgtEl>
                                        <p:attrNameLst>
                                          <p:attrName>style.visibility</p:attrName>
                                        </p:attrNameLst>
                                      </p:cBhvr>
                                      <p:to>
                                        <p:strVal val="visible"/>
                                      </p:to>
                                    </p:set>
                                    <p:animEffect transition="in" filter="fade">
                                      <p:cBhvr>
                                        <p:cTn id="98" dur="1000"/>
                                        <p:tgtEl>
                                          <p:spTgt spid="32"/>
                                        </p:tgtEl>
                                      </p:cBhvr>
                                    </p:animEffect>
                                    <p:anim calcmode="lin" valueType="num">
                                      <p:cBhvr>
                                        <p:cTn id="99" dur="1000" fill="hold"/>
                                        <p:tgtEl>
                                          <p:spTgt spid="32"/>
                                        </p:tgtEl>
                                        <p:attrNameLst>
                                          <p:attrName>ppt_x</p:attrName>
                                        </p:attrNameLst>
                                      </p:cBhvr>
                                      <p:tavLst>
                                        <p:tav tm="0">
                                          <p:val>
                                            <p:strVal val="#ppt_x"/>
                                          </p:val>
                                        </p:tav>
                                        <p:tav tm="100000">
                                          <p:val>
                                            <p:strVal val="#ppt_x"/>
                                          </p:val>
                                        </p:tav>
                                      </p:tavLst>
                                    </p:anim>
                                    <p:anim calcmode="lin" valueType="num">
                                      <p:cBhvr>
                                        <p:cTn id="100" dur="1000" fill="hold"/>
                                        <p:tgtEl>
                                          <p:spTgt spid="32"/>
                                        </p:tgtEl>
                                        <p:attrNameLst>
                                          <p:attrName>ppt_y</p:attrName>
                                        </p:attrNameLst>
                                      </p:cBhvr>
                                      <p:tavLst>
                                        <p:tav tm="0">
                                          <p:val>
                                            <p:strVal val="#ppt_y-.1"/>
                                          </p:val>
                                        </p:tav>
                                        <p:tav tm="100000">
                                          <p:val>
                                            <p:strVal val="#ppt_y"/>
                                          </p:val>
                                        </p:tav>
                                      </p:tavLst>
                                    </p:anim>
                                  </p:childTnLst>
                                </p:cTn>
                              </p:par>
                            </p:childTnLst>
                          </p:cTn>
                        </p:par>
                        <p:par>
                          <p:cTn id="101" fill="hold">
                            <p:stCondLst>
                              <p:cond delay="13250"/>
                            </p:stCondLst>
                            <p:childTnLst>
                              <p:par>
                                <p:cTn id="102" presetID="47" presetClass="entr" presetSubtype="0" fill="hold" nodeType="after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750"/>
                                        <p:tgtEl>
                                          <p:spTgt spid="34"/>
                                        </p:tgtEl>
                                      </p:cBhvr>
                                    </p:animEffect>
                                    <p:anim calcmode="lin" valueType="num">
                                      <p:cBhvr>
                                        <p:cTn id="105" dur="750" fill="hold"/>
                                        <p:tgtEl>
                                          <p:spTgt spid="34"/>
                                        </p:tgtEl>
                                        <p:attrNameLst>
                                          <p:attrName>ppt_x</p:attrName>
                                        </p:attrNameLst>
                                      </p:cBhvr>
                                      <p:tavLst>
                                        <p:tav tm="0">
                                          <p:val>
                                            <p:strVal val="#ppt_x"/>
                                          </p:val>
                                        </p:tav>
                                        <p:tav tm="100000">
                                          <p:val>
                                            <p:strVal val="#ppt_x"/>
                                          </p:val>
                                        </p:tav>
                                      </p:tavLst>
                                    </p:anim>
                                    <p:anim calcmode="lin" valueType="num">
                                      <p:cBhvr>
                                        <p:cTn id="106" dur="750" fill="hold"/>
                                        <p:tgtEl>
                                          <p:spTgt spid="34"/>
                                        </p:tgtEl>
                                        <p:attrNameLst>
                                          <p:attrName>ppt_y</p:attrName>
                                        </p:attrNameLst>
                                      </p:cBhvr>
                                      <p:tavLst>
                                        <p:tav tm="0">
                                          <p:val>
                                            <p:strVal val="#ppt_y-.1"/>
                                          </p:val>
                                        </p:tav>
                                        <p:tav tm="100000">
                                          <p:val>
                                            <p:strVal val="#ppt_y"/>
                                          </p:val>
                                        </p:tav>
                                      </p:tavLst>
                                    </p:anim>
                                  </p:childTnLst>
                                </p:cTn>
                              </p:par>
                            </p:childTnLst>
                          </p:cTn>
                        </p:par>
                        <p:par>
                          <p:cTn id="107" fill="hold">
                            <p:stCondLst>
                              <p:cond delay="14000"/>
                            </p:stCondLst>
                            <p:childTnLst>
                              <p:par>
                                <p:cTn id="108" presetID="47" presetClass="entr" presetSubtype="0" fill="hold" grpId="0" nodeType="after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750"/>
                                        <p:tgtEl>
                                          <p:spTgt spid="36"/>
                                        </p:tgtEl>
                                      </p:cBhvr>
                                    </p:animEffect>
                                    <p:anim calcmode="lin" valueType="num">
                                      <p:cBhvr>
                                        <p:cTn id="111" dur="750" fill="hold"/>
                                        <p:tgtEl>
                                          <p:spTgt spid="36"/>
                                        </p:tgtEl>
                                        <p:attrNameLst>
                                          <p:attrName>ppt_x</p:attrName>
                                        </p:attrNameLst>
                                      </p:cBhvr>
                                      <p:tavLst>
                                        <p:tav tm="0">
                                          <p:val>
                                            <p:strVal val="#ppt_x"/>
                                          </p:val>
                                        </p:tav>
                                        <p:tav tm="100000">
                                          <p:val>
                                            <p:strVal val="#ppt_x"/>
                                          </p:val>
                                        </p:tav>
                                      </p:tavLst>
                                    </p:anim>
                                    <p:anim calcmode="lin" valueType="num">
                                      <p:cBhvr>
                                        <p:cTn id="112" dur="750" fill="hold"/>
                                        <p:tgtEl>
                                          <p:spTgt spid="36"/>
                                        </p:tgtEl>
                                        <p:attrNameLst>
                                          <p:attrName>ppt_y</p:attrName>
                                        </p:attrNameLst>
                                      </p:cBhvr>
                                      <p:tavLst>
                                        <p:tav tm="0">
                                          <p:val>
                                            <p:strVal val="#ppt_y-.1"/>
                                          </p:val>
                                        </p:tav>
                                        <p:tav tm="100000">
                                          <p:val>
                                            <p:strVal val="#ppt_y"/>
                                          </p:val>
                                        </p:tav>
                                      </p:tavLst>
                                    </p:anim>
                                  </p:childTnLst>
                                </p:cTn>
                              </p:par>
                            </p:childTnLst>
                          </p:cTn>
                        </p:par>
                        <p:par>
                          <p:cTn id="113" fill="hold">
                            <p:stCondLst>
                              <p:cond delay="14750"/>
                            </p:stCondLst>
                            <p:childTnLst>
                              <p:par>
                                <p:cTn id="114" presetID="47" presetClass="entr" presetSubtype="0" fill="hold" grpId="0" nodeType="afterEffect">
                                  <p:stCondLst>
                                    <p:cond delay="0"/>
                                  </p:stCondLst>
                                  <p:childTnLst>
                                    <p:set>
                                      <p:cBhvr>
                                        <p:cTn id="115" dur="1" fill="hold">
                                          <p:stCondLst>
                                            <p:cond delay="0"/>
                                          </p:stCondLst>
                                        </p:cTn>
                                        <p:tgtEl>
                                          <p:spTgt spid="38"/>
                                        </p:tgtEl>
                                        <p:attrNameLst>
                                          <p:attrName>style.visibility</p:attrName>
                                        </p:attrNameLst>
                                      </p:cBhvr>
                                      <p:to>
                                        <p:strVal val="visible"/>
                                      </p:to>
                                    </p:set>
                                    <p:animEffect transition="in" filter="fade">
                                      <p:cBhvr>
                                        <p:cTn id="116" dur="750"/>
                                        <p:tgtEl>
                                          <p:spTgt spid="38"/>
                                        </p:tgtEl>
                                      </p:cBhvr>
                                    </p:animEffect>
                                    <p:anim calcmode="lin" valueType="num">
                                      <p:cBhvr>
                                        <p:cTn id="117" dur="750" fill="hold"/>
                                        <p:tgtEl>
                                          <p:spTgt spid="38"/>
                                        </p:tgtEl>
                                        <p:attrNameLst>
                                          <p:attrName>ppt_x</p:attrName>
                                        </p:attrNameLst>
                                      </p:cBhvr>
                                      <p:tavLst>
                                        <p:tav tm="0">
                                          <p:val>
                                            <p:strVal val="#ppt_x"/>
                                          </p:val>
                                        </p:tav>
                                        <p:tav tm="100000">
                                          <p:val>
                                            <p:strVal val="#ppt_x"/>
                                          </p:val>
                                        </p:tav>
                                      </p:tavLst>
                                    </p:anim>
                                    <p:anim calcmode="lin" valueType="num">
                                      <p:cBhvr>
                                        <p:cTn id="118" dur="75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allAtOnce" animBg="1"/>
      <p:bldP spid="5" grpId="0" animBg="1"/>
      <p:bldP spid="6" grpId="0" animBg="1"/>
      <p:bldP spid="21" grpId="0" animBg="1"/>
      <p:bldP spid="22" grpId="0" animBg="1"/>
      <p:bldP spid="25" grpId="0" animBg="1"/>
      <p:bldP spid="26" grpId="0" animBg="1"/>
      <p:bldP spid="30" grpId="0"/>
      <p:bldP spid="32" grpId="0"/>
      <p:bldP spid="36" grpId="0"/>
      <p:bldP spid="38" grpId="0"/>
      <p:bldP spid="42" grpId="0"/>
      <p:bldP spid="4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484782" y="806220"/>
            <a:ext cx="9031724" cy="712708"/>
          </a:xfrm>
          <a:prstGeom prst="rect">
            <a:avLst/>
          </a:prstGeom>
          <a:noFill/>
          <a:ln/>
        </p:spPr>
        <p:txBody>
          <a:bodyPr wrap="none" lIns="0" tIns="0" rIns="0" bIns="0" rtlCol="0" anchor="t"/>
          <a:lstStyle/>
          <a:p>
            <a:pPr algn="ctr">
              <a:lnSpc>
                <a:spcPts val="5600"/>
              </a:lnSpc>
            </a:pPr>
            <a:r>
              <a:rPr lang="en-US" sz="4451" b="1" dirty="0">
                <a:solidFill>
                  <a:srgbClr val="7068F4"/>
                </a:solidFill>
                <a:latin typeface="Barlow Bold" pitchFamily="34" charset="0"/>
                <a:ea typeface="Barlow Bold" pitchFamily="34" charset="-122"/>
                <a:cs typeface="Barlow Bold" pitchFamily="34" charset="-120"/>
              </a:rPr>
              <a:t>Schematic And Circuit </a:t>
            </a:r>
            <a:r>
              <a:rPr lang="ar-IQ" sz="4451" b="1" dirty="0">
                <a:solidFill>
                  <a:srgbClr val="7068F4"/>
                </a:solidFill>
                <a:latin typeface="Barlow Bold" pitchFamily="34" charset="0"/>
                <a:ea typeface="Barlow Bold" pitchFamily="34" charset="-122"/>
                <a:cs typeface="Barlow Bold" pitchFamily="34" charset="-120"/>
              </a:rPr>
              <a:t> </a:t>
            </a:r>
            <a:r>
              <a:rPr lang="en-US" sz="4451" b="1" dirty="0">
                <a:solidFill>
                  <a:srgbClr val="7068F4"/>
                </a:solidFill>
                <a:latin typeface="Barlow Bold" pitchFamily="34" charset="0"/>
                <a:ea typeface="Barlow Bold" pitchFamily="34" charset="-122"/>
                <a:cs typeface="Barlow Bold" pitchFamily="34" charset="-120"/>
              </a:rPr>
              <a:t>Design</a:t>
            </a:r>
            <a:endParaRPr lang="en-US" sz="4451" dirty="0"/>
          </a:p>
        </p:txBody>
      </p:sp>
      <p:pic>
        <p:nvPicPr>
          <p:cNvPr id="7" name="Picture 6">
            <a:extLst>
              <a:ext uri="{FF2B5EF4-FFF2-40B4-BE49-F238E27FC236}">
                <a16:creationId xmlns:a16="http://schemas.microsoft.com/office/drawing/2014/main" id="{E3C961EF-50B7-45D0-99FA-4B10D3BDA55E}"/>
              </a:ext>
            </a:extLst>
          </p:cNvPr>
          <p:cNvPicPr>
            <a:picLocks noChangeAspect="1"/>
          </p:cNvPicPr>
          <p:nvPr/>
        </p:nvPicPr>
        <p:blipFill>
          <a:blip r:embed="rId3"/>
          <a:srcRect/>
          <a:stretch/>
        </p:blipFill>
        <p:spPr>
          <a:xfrm>
            <a:off x="1431235" y="1516959"/>
            <a:ext cx="12192000" cy="5872282"/>
          </a:xfrm>
          <a:prstGeom prst="rect">
            <a:avLst/>
          </a:prstGeom>
        </p:spPr>
      </p:pic>
      <p:sp>
        <p:nvSpPr>
          <p:cNvPr id="9" name="TextBox 8">
            <a:extLst>
              <a:ext uri="{FF2B5EF4-FFF2-40B4-BE49-F238E27FC236}">
                <a16:creationId xmlns:a16="http://schemas.microsoft.com/office/drawing/2014/main" id="{E5FA3B08-70C2-9DC8-37AC-8FEF9FB697F2}"/>
              </a:ext>
            </a:extLst>
          </p:cNvPr>
          <p:cNvSpPr txBox="1"/>
          <p:nvPr/>
        </p:nvSpPr>
        <p:spPr>
          <a:xfrm>
            <a:off x="2093844" y="7389241"/>
            <a:ext cx="10866782" cy="830997"/>
          </a:xfrm>
          <a:prstGeom prst="rect">
            <a:avLst/>
          </a:prstGeom>
          <a:noFill/>
        </p:spPr>
        <p:txBody>
          <a:bodyPr wrap="square">
            <a:spAutoFit/>
          </a:bodyPr>
          <a:lstStyle/>
          <a:p>
            <a:pPr algn="ctr"/>
            <a:r>
              <a:rPr lang="en-US" sz="2400" dirty="0">
                <a:latin typeface="Arial" panose="020B0604020202020204" pitchFamily="34" charset="0"/>
                <a:cs typeface="Arial" panose="020B0604020202020204" pitchFamily="34" charset="0"/>
              </a:rPr>
              <a:t>The Transmitter Includes The Microphone And Attiny85, While The Receiver Includes The RF Receiver, Amplifier, And Earphones.</a:t>
            </a:r>
          </a:p>
        </p:txBody>
      </p:sp>
    </p:spTree>
    <p:extLst>
      <p:ext uri="{BB962C8B-B14F-4D97-AF65-F5344CB8AC3E}">
        <p14:creationId xmlns:p14="http://schemas.microsoft.com/office/powerpoint/2010/main" val="234335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785</TotalTime>
  <Words>1867</Words>
  <Application>Microsoft Office PowerPoint</Application>
  <PresentationFormat>Custom</PresentationFormat>
  <Paragraphs>161</Paragraphs>
  <Slides>17</Slides>
  <Notes>15</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17</vt:i4>
      </vt:variant>
    </vt:vector>
  </HeadingPairs>
  <TitlesOfParts>
    <vt:vector size="25" baseType="lpstr">
      <vt:lpstr>Barlow Bold</vt:lpstr>
      <vt:lpstr>Times New Roman</vt:lpstr>
      <vt:lpstr>Calibri Light</vt:lpstr>
      <vt:lpstr>Arabic Typesetting</vt:lpstr>
      <vt:lpstr>Arial</vt:lpstr>
      <vt:lpstr>Calibri</vt:lpstr>
      <vt:lpstr>1_Custom Design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lojin alabdli</cp:lastModifiedBy>
  <cp:revision>6</cp:revision>
  <dcterms:created xsi:type="dcterms:W3CDTF">2025-04-15T17:40:55Z</dcterms:created>
  <dcterms:modified xsi:type="dcterms:W3CDTF">2025-05-25T19:33:01Z</dcterms:modified>
</cp:coreProperties>
</file>